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6" r:id="rId4"/>
    <p:sldMasterId id="2147483736" r:id="rId5"/>
    <p:sldMasterId id="2147483746" r:id="rId6"/>
    <p:sldMasterId id="2147483756" r:id="rId7"/>
    <p:sldMasterId id="2147483829" r:id="rId8"/>
    <p:sldMasterId id="2147483859" r:id="rId9"/>
    <p:sldMasterId id="2147483870" r:id="rId10"/>
    <p:sldMasterId id="2147483888" r:id="rId11"/>
  </p:sldMasterIdLst>
  <p:notesMasterIdLst>
    <p:notesMasterId r:id="rId53"/>
  </p:notesMasterIdLst>
  <p:handoutMasterIdLst>
    <p:handoutMasterId r:id="rId54"/>
  </p:handoutMasterIdLst>
  <p:sldIdLst>
    <p:sldId id="325" r:id="rId12"/>
    <p:sldId id="356" r:id="rId13"/>
    <p:sldId id="390" r:id="rId14"/>
    <p:sldId id="391" r:id="rId15"/>
    <p:sldId id="393" r:id="rId16"/>
    <p:sldId id="434" r:id="rId17"/>
    <p:sldId id="446" r:id="rId18"/>
    <p:sldId id="400" r:id="rId19"/>
    <p:sldId id="435" r:id="rId20"/>
    <p:sldId id="436" r:id="rId21"/>
    <p:sldId id="437" r:id="rId22"/>
    <p:sldId id="392" r:id="rId23"/>
    <p:sldId id="443" r:id="rId24"/>
    <p:sldId id="438" r:id="rId25"/>
    <p:sldId id="440" r:id="rId26"/>
    <p:sldId id="441" r:id="rId27"/>
    <p:sldId id="457" r:id="rId28"/>
    <p:sldId id="439" r:id="rId29"/>
    <p:sldId id="442" r:id="rId30"/>
    <p:sldId id="413" r:id="rId31"/>
    <p:sldId id="426" r:id="rId32"/>
    <p:sldId id="427" r:id="rId33"/>
    <p:sldId id="431" r:id="rId34"/>
    <p:sldId id="425" r:id="rId35"/>
    <p:sldId id="453" r:id="rId36"/>
    <p:sldId id="402" r:id="rId37"/>
    <p:sldId id="407" r:id="rId38"/>
    <p:sldId id="403" r:id="rId39"/>
    <p:sldId id="444" r:id="rId40"/>
    <p:sldId id="454" r:id="rId41"/>
    <p:sldId id="455" r:id="rId42"/>
    <p:sldId id="456" r:id="rId43"/>
    <p:sldId id="445" r:id="rId44"/>
    <p:sldId id="447" r:id="rId45"/>
    <p:sldId id="449" r:id="rId46"/>
    <p:sldId id="448" r:id="rId47"/>
    <p:sldId id="452" r:id="rId48"/>
    <p:sldId id="451" r:id="rId49"/>
    <p:sldId id="450" r:id="rId50"/>
    <p:sldId id="389" r:id="rId51"/>
    <p:sldId id="387" r:id="rId52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ghav,Gunjan" initials="R" lastIdx="5" clrIdx="0"/>
  <p:cmAuthor id="1" name="Herbert Geers" initials="HG" lastIdx="1" clrIdx="1">
    <p:extLst>
      <p:ext uri="{19B8F6BF-5375-455C-9EA6-DF929625EA0E}">
        <p15:presenceInfo xmlns:p15="http://schemas.microsoft.com/office/powerpoint/2012/main" userId="S::herbert.geers@nl.abnamro.com::cee86898-a773-457d-9f17-19b29a23ba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99FF99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3"/>
    <p:restoredTop sz="94767"/>
  </p:normalViewPr>
  <p:slideViewPr>
    <p:cSldViewPr snapToGrid="0">
      <p:cViewPr varScale="1">
        <p:scale>
          <a:sx n="143" d="100"/>
          <a:sy n="143" d="100"/>
        </p:scale>
        <p:origin x="232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0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tableStyles" Target="tableStyles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4BE32-7B88-4029-AFE8-2659E1F41AE2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6D33B-0E10-481E-B0A2-CC027A588D2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52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10:48:25.26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14893 6558 24575,'36'-9'0,"-3"-1"0,-20 2 0,4-1 0,-8 4 0,4-3 0,-5 4 0,4-1 0,-3-2 0,8 2 0,2 1 0,0-4 0,9 7 0,-4-8 0,11 3 0,-4 1 0,11-5 0,-12 9 0,12-9 0,-11 9 0,10-4 0,-10 5 0,10-4 0,-4 2 0,5-2 0,1 4 0,0 0 0,6 0 0,-4 0 0,26 0 0,-22 0 0,23 0 0,-14 0 0,2 0 0,13 0 0,-6 0 0,0 0 0,6 5 0,-14-4 0,31 11 0,-18-10 0,-23 4 0,1 0-562,44-5 562,-42 5 0,0 0 0,5-2 0,0 0 0,0 3 0,-1 0 0,1 0 0,0 0 0,1 0 0,-3 0 0,34 6 0,-35-6 0,0 0 0,44 7 0,-7-1 0,-27-6 0,-1 0 0,19 6 0,-26-6 0,0 0 0,37 6 0,-42-6 0,0 0 0,44 6 0,-39-6 0,0 0 0,-4 0 0,0 0 0,5 0 0,-1 0 0,32 6 0,-17-6 0,-3 1 0,-3 3 0,-2-6 0,2-1 0,25 7 0,8-3 0,-46-2 0,-1 2 0,40 5 0,-6-6 0,8 4 0,-15-9 0,11 10 0,7-4 0,-14-1 0,-18-3 0,-1-1 0,20-3 0,-28 0 0,2 0 0,36 0 0,-42 0 0,0 0 0,45 0 0,-41 0 0,1 0 0,-4 0 0,0 0 0,5 0 0,0 0 0,0 0 0,-1 0 0,1 0 0,0 0 0,-1 0 0,2 0 0,3 0 0,1 0-492,6 0 0,0 0 278,1 0 0,1 0 214,8 0 0,0 0 0,-4 0 0,1 0-492,10 0 0,1 0 70,-5 0 1,0 0 421,10 0 0,0 0 0,-4 0 0,-1 0 0,7 0 0,-1 0 0,1 0 0,-1 0 0,-4 4 0,-2-1 0,-6-2 0,0 0 0,-1 2 0,-2 1 0,-8 0 0,0-1-492,4-2 0,-1-1 415,-4 4 0,0-1 77,0-2 0,-1-2 0,-3 1 0,-2 0-119,0 0 0,0 0 119,-6 0 0,1 0 0,5 0 0,-1 0 0,-3 0 0,0 0 0,9 0 0,0 0 0,-5 0 0,1 0 0,5 0 0,0 0-79,5 0 0,0 0 79,1 0 0,1 0 0,-1 0 0,1 0 0,3 0 0,0 0 0,-8 0 0,-2 0 0,6 0 0,-1 0 0,-10 0 0,-1 0 424,5 0 1,-1 0-425,-6 0 0,-4 0 0,36 0 0,-23 0 0,0 0 0,12 0 0,-11 1 0,3-2 0,22-5 0,-40 3 0,1-2 0,-4-4 0,1-2 0,8 0 0,1-1 0,-4-2 0,0 0 0,14-1 0,0-1-37,-8-2 1,0 0 36,10 1 0,-2 1 0,-21-1 0,-1 0 0,27-2 0,-5 0 351,-7-7-351,-1 5 0,1 0 0,5-11 0,-19 9 0,1-2 0,-7 1 0,-1 0 0,7 1 0,-1-3 0,31-31 0,-34 32 0,1-1 0,-3-7 0,0-1 0,5 4 0,0 1 349,0-5 0,-1-1-349,1 3 0,-1-1 0,-3-1 0,-1-1 0,0 1 0,-2 0 0,-4-3 0,-4 1 0,22-17 0,-15 6 0,-1-1 0,8-9 0,-9 5 0,0-3 0,13-28 0,-24 34 0,-1-2 0,-3 3 0,-1-1 0,4-3 0,-1-1 0,-5 1 0,-1 0 0,4 0 0,-2-1 0,-4-2 0,-2-1 0,-3 3 0,-1 1 0,-2 0 0,-2-1 0,-2-2 0,0-1 0,0 3 0,0 1 0,1-30 0,-5 18 0,0 2 0,-3-1 305,0 4 1,0 0-306,0-11 0,0-21 0,0 14 0,-11-6 0,-2 16 0,-12-6 0,-4 13 0,-11-23 0,2 12 0,-14-9 0,6 5 0,-6 3 0,-1-8 726,-6 0-726,-2 6 0,28 34 0,0 1 0,-34-29 0,0-4 0,1-1 0,-7 5 0,40 29 0,-2 0 0,-5 1 0,0 0 0,3 1 0,-1-1 0,-3-3 0,-2-1 0,-3-1 0,0 0 0,-3-2 0,1 0 0,2 2 0,-2 0-420,-8-3 0,-1 1 420,9 5 0,0 0 0,-14-7 0,-2-1 0,6 0 0,-1 2 0,-2 3 0,-2 0-485,-4-4 1,0 1 484,5 3 0,-1 0 0,-13-6 0,-1 0 0,8 0 0,-1 1 0,-7 3 0,0-1 0,5-1 0,1 1 0,4 6 0,1 1 0,1-4 0,1 2-386,4 7 0,2 1 386,3-4 0,0 2 0,-1 9 0,0 0 0,2-2 0,0 1 0,-2 5 0,-1 2 0,-4-3 0,-2 2 0,-9 1 0,-3 1-492,0-1 0,-2 2 411,-13 0 1,-2 2 80,-1-1 0,0 1 0,0-1 0,-1 0-492,-5-1 0,1 1 471,-1 4 1,1 0 20,5 1 0,-2 0 0,26 3 0,-1 0 0,0 1 0,-29-2 0,0 1 0,29 0 0,-1 0 0,0 1 0,1 4 0,0 2 0,-1-1 0,1-3 0,-1 0 0,0 2 0,-4 3 0,0 1 0,0-1 0,3-4 0,0-1 0,0 1-328,-7 4 1,-1 1-1,1-1 328,2-1 0,1-2 0,0 2 0,0 2 0,0 0 0,-1 0 0,2 0 0,0 0 0,0 0-321,4 0 0,0 0 0,1 0 321,3 0 0,0 0 0,0 0 0,-2 0 0,-1 0 0,2 0 0,-27 0 0,2 0 0,-5 0 0,0 0 0,10 0 0,3 0 305,3 0 0,3 0-305,19 0 0,1 0 0,-17 0 0,1 0 0,23 0 0,0 0 0,-20 0 0,-1 0 0,15 0 0,2 0 0,-1 0 0,0 0 0,0 0 0,1 0 0,-1 0 0,0 0 0,1 0 0,-2 0 0,-3 0 0,-1 0 0,0 0 0,-2 0 0,-3 0 0,-1 0 0,5 0 0,0 0 0,-4 0 0,0 0 0,9 0 0,1 0 0,-5 0 0,0 0 0,6 0 0,-1 0 0,0 0 0,1 0 0,-1 0 0,0 0 0,0 0 0,0 0 0,1 0 0,0 0 0,-1 0 0,0 0 0,1 0 0,-1 0 0,1 0 0,-1 0 491,0 0 1,0 0-304,-4 0 0,0 0-188,-2 0 0,0 0 0,1 0 0,0 0 0,-5 3 0,1 1 491,3-4 1,0 2-179,-5 4 1,0 1-314,-5-3 0,0 1 0,3 2 0,1 1 0,-4 0 0,0-1 0,5 1 0,1-1 0,-1 1 0,1-1 0,4 1 0,0-1 0,1-3 0,1 0 0,3 2 0,2 1 983,-26-1 0,-15 1-742,35 4-241,-21-10 0,8 4 0,8-5 983,2 6-905,13-5 595,-4 4-673,5-5 983,-7 0-739,-24 0-244,24 0 0,-30 5 0,28-3 0,-15 3 0,1 1 0,-1-5 0,1 10 0,-1-9 0,1 3 0,-1 0 0,-17-3 0,13 9 0,1-10 0,-1 11-419,-1-5 419,-16 7 0,45-8 0,0 1 0,-43 6 0,17-5 0,-12 4 0,20-5 0,-14 0 0,8 4 0,-8-4 0,14 0 0,-12 4 0,14-4 0,-8 0 0,8 4 0,-5-5 0,4 6 0,-6 1 0,-1-1 0,0 0 0,8-5 0,-6 4 0,14-4 0,-6 5 0,-1 0 0,13-1 542,-11 1-542,13-1 0,0 0 0,-5-5 0,11 4 0,-11-4 0,5 5 0,-1-5 0,-4 5 0,5-5 0,-7 6 0,0-1 0,7 0 0,-5 1 0,11-6 0,-4 4 0,12-5 0,-5 1 0,5 3 0,-5-3 0,-1 0 0,-7 4 0,6-4 0,-13 5 0,6 0 0,0-4 0,1 3 0,1-4 0,-3 5 0,2 0 0,-7 0 0,6 0 0,-6 1 0,-1-1 0,0 1 0,-8 0 0,-1 0 0,0 0 0,-5 0 0,13-1 0,-14 7 0,7-5 0,-1 5 0,-6-6 0,13-5 0,-12 4 0,12-10 0,-12 4 0,12 1 0,-6-5 0,9 4 0,-1-5 0,0 0 0,1 5 0,-1-4 0,0 5 0,1-1 0,-1-4 0,0 4 0,0 0 0,0-4 0,0 10 0,0-10 0,-7 9 0,6-3 0,-6 0 0,0 3 0,5-9 0,-4 10 0,-1-10 0,5 4 0,-12 1 0,12-5 0,-6 5 0,9-6 0,-1 0 0,0 0 0,0 0 0,0 0 0,1 0 0,-1 0 0,-15 0 0,18 0 0,-25 0 0,20 0 0,-7 0 0,-5 0 0,5 0 0,0 0 0,-6 0 0,14 0 0,-7 0 0,8 0 0,0 0 0,0 0 0,1 0 0,6 0 0,-5 0 0,5 0 0,0 0 0,-5 0 0,12 0 0,-13 0 0,14 0 0,-14 0 0,6 0 0,0 0 0,-5 0 0,11 0 0,-11 0 0,5 0 0,-23 0 0,19 0 0,-23 0 0,9 0 0,7 0 0,-26 0 0,9 0 0,5 0 0,-14 0 0,19 0 0,-7 0 0,0 0 0,4 0 0,12 0 0,-12 0 0,12 0 0,-5 0 0,7 0 0,1 0 0,0 0 0,0 0 0,-1-6 0,0 5 0,0-4 0,7 5 0,1-5 0,7 4 0,-6-4 0,5 5 0,-6 0 0,1-5 0,5 4 0,-6-4 0,8 0 0,-1 4 0,7-4 0,-5 1 0,10 2 0,-4-7 0,5 8 0,1-8 0,4 8 0,2-3 0,5 0 0,-5 3 0,4-3 0,-4 0 0,5 3 0,-5-3 0,4 4 0,-9 0 0,8-4 0,-8 3 0,-2-3 0,-7 4 0,0 0 0,-11 0 0,9 0 0,-17 0 0,-10 0 0,11 0 0,-9 0 0,14 0 0,6 0 0,-5 0 0,6 0 0,1 0 0,5 0 0,-5 0 0,16 0 0,-8 4 0,10-3 0,-1 4 0,-3-5 0,9 0 0,-9 0 0,3 0 0,-17 5 0,-10 1 0,-8 6 0,-30 1 0,19-1-271,21-3 1,0 2 270,-35 9 0,-8 6 0,0 1 0,23-8 0,17-2 0,-1-1 0,-21 6 0,-15 10 0,11-7 0,10-1 0,0 0 0,-4 1 0,15-2 0,7-5 0,1 3 0,7-5 541,6 5-541,-4 0 0,15-2 0,-3-4 0,15-2 0,2-5 0,4 0 0,-1 0 0,5 1 0,-8-1 0,1 9 0,-7 4 0,-17 30 0,-2-1 0,-8 13 0,-10 5-492,22-25 0,0 0 477,-2 0 0,0 0 15,2 0 0,1 0-336,-25 33 336,10-3 0,2 0 0,-1 10 0,15-16 0,-4 1 0,15 4 0,-7-12 0,13 5 0,-2-8 0,9-6 0,-3 6 983,9-13-970,-5 12 341,6-5-354,0 0 0,0 5 0,0-5 0,0 0 0,0-2 0,0-6 0,0 0 0,0-6 0,0 4 0,5-10 0,5 4 0,5-5 0,10 0 0,1 1 0,13 2 0,1 1 0,6 1 0,23 8 0,-12-11 0,12 5 0,-13-9 0,2 2 0,2 5 0,-14-9 0,0 1 0,12 6 0,26 19 0,-5-6 0,-21-12 0,-12-8 0,0 0 0,6 3 0,21 8 0,-13-2 0,5 1 0,-7-7 0,0-1 0,-1 1 0,-6-6 0,6 5 0,-13-6 0,12 1 0,-12-2 0,12-3 0,-4 3 0,5-3 0,17 13 0,-25-12 0,29 11 0,-24-18 0,21 12 0,-8-6 0,23 8 0,-33-7 0,32 5 0,-29-5 0,15 0-265,-25-6 1,1 0 264,31 7 0,-27-9 0,0 0 0,30 13 0,0-9 0,-10 3 0,-25-8 0,0 0 0,16 4 0,-3-3 0,1-1 0,19 3 0,-28-6 0,2 0 0,-6 0 0,0-1 0,0-1 0,2-2 0,8 0 0,2 0-492,-1-3 0,2 0 378,3 0 1,1 0 113,5 0 0,0 0-492,1 0 0,1 0 137,10 0 0,1 0 355,0 0 0,1 0-492,6 0 0,-1 0 46,1 0 0,-1 0 446,0 1 0,1-2 0,-1-2 0,0-1 0,1-1 0,-1 0 0,-4-3 0,-2 0 0,0-1 0,-2 1 0,-9 4 0,-1-1-368,-1-2 0,0 1 368,-5 1 0,0 1 0,-6 0 0,1 0 74,4 0 1,-1 1-75,-7 3 0,-2 0 0,1 0 0,-2 0 983,31 0-634,2 0-349,-20 0 0,22 0 0,-14 0 0,5 0 0,-14 0 983,-3 0 0,0 0 0,-5 0-555,5 0 555,-7 0-928,7 0-55,19 0 0,-5 0 0,-2 0 0,21 0 0,-45 0 0,0 2 0,1 2 0,8 3 0,21 6 0,-8-1 0,-1 0 0,1 1 0,-1-1 0,1 0 0,8 7 0,-14-5-161,-20-5 1,0 1 160,31 8 0,0-4 0,-27-4 0,0 0 0,23 8 0,13-3 0,-1 4 0,2 0 0,-15-5 0,-22-3 0,0-1 0,37 2 0,7 2 0,-45-8 0,0 1 0,39 13 0,3-6 0,2 11 0,-45-17 0,0 0 0,42 11 0,-22-7 0,-12-2 0,-1 1 0,-2 2 0,12 1 0,-1 1 0,-14-2 0,9-3 0,2 1 0,11 1 0,14 1 0,-1 0 0,-9-1 0,-5 1 0,22 0 0,-6 0 0,-1 0 0,-33-9 0,-2 0 0,16 6 0,-16-5 0,0-2 0,6 4 0,-8 0 0,2-1 0,17 1 0,14 6 0,-2 0 0,-9-1 0,1 1 0,-1-1 0,-7 0 0,6 0 0,-13 0 0,5 0 0,-14-1 0,5 0 471,-4 0-471,5 1 0,1-1 0,0 1 0,7 0 0,-5-1 0,5 1 0,0 0 0,-5 0 0,13 0 0,-14 5 0,7-4 0,-9 9 0,-3-10 0,3 4 0,-4 0 0,-1-3 0,4 8 0,-5-8 0,6 3 0,1-4 0,0-1 0,0 1 0,-1-1 0,-6 1 0,-1-1 0,-7-6 0,-7 0 0,-5-1 0,-8-3 0,-10 3 0,0-4 0,-5 0 0,0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10:49:39.68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9881 6683 24575,'-12'-22'0,"1"5"0,4 17 0,2-3 0,-9 2 0,12-7 0,-12 8 0,6-4 0,-1 1 0,-2-2 0,7-2 0,36-1 0,10 3 0,35 2 0,-17 3 0,19 0 0,-16 0 0,20 0 0,-9 0 0,1 0 0,-8 0 0,-2 5 0,-7 2 0,0 4 0,-1 1 0,1-1 0,0-5 0,7 5 0,2-10 0,-6 5 0,27-6 0,-23 0 0,-16 0 0,2 0 0,18 0 0,29 0 0,-34 0 0,26 0 0,-15 0 0,2 0 0,6 0-216,-32 0 1,0 0 215,30 0 0,-27 0 0,1 0 0,39 0 0,2 0 0,-41 0 0,1 0 0,-4 0 0,0 0 0,5 0 0,0 0-410,4 0 1,1 0 409,-4 0 0,0 0 0,8 0 0,1 0 0,-4 0 0,0 0-492,4 0 0,1 0 392,0 0 0,0 0 100,0 0 0,-1 0 0,2 0 0,-2 0 0,-4 0 0,0 0 0,5 0 0,-3 0 0,26 0 0,-16 0 0,-1 0 0,14 0-268,-29 0 0,0 0 268,30 0 0,-11 0 0,7 5 0,-2-3 0,-9 9 0,0-4 376,-7 5-376,6 0 762,-14-6-762,14 5 0,-6-9 0,8 9 0,0-10 0,-8 10 0,32-10 0,-39 9 0,-3-10 0,-1 1 0,-5 9 0,36-9 0,0 3 663,-5-4-663,-28 0 0,2 0 0,28 0 0,9 0 0,0 0 0,1 0 0,-44 0 0,2 0 0,-1 0 0,2 0 0,8 0 0,2 0-218,0 0 0,-1 0 218,1 0 0,0 0 0,4 0 0,-1 0 0,-2 0 0,-2 0 0,1 0 0,0 0 0,-1 1 0,-1-2 0,-4-1 0,0-2 0,0 1 0,-1-2 0,1-1 0,0-2 0,0 1 0,0 0 0,0 0 0,-1 0-262,33-6 262,9-1 0,-20-5 0,7 5 0,-3-5 0,-7 7 0,-1-1 0,1-5 0,0 4 0,-8-3 0,5 4 0,-12-4 0,13 4 540,-6-5-540,0 6 983,6-6-923,-13 5 224,12-5-284,-12 6 0,5 0 0,-7 6 0,-7-4 0,-2 4 0,-6-5 0,-6 1 0,4-1 0,-4 1 0,12-7 0,10-1 0,8-1 0,-7-3 0,3 9 0,-19-7 0,0 8 0,-9-3 0,-5 5 0,-10 1 0,-3 0 0,-4 0 0,-4 1 0,7-5 0,-6 0 0,8-10 0,-8-2 0,9-10 0,-2-2 0,4-6 0,2-14 0,-6 10 0,1-32 0,-7 24 0,2-26 0,0-4 0,-1 6 0,1-5-227,-9 33 1,-1 2 226,2-11 0,-5-38 0,0 29 0,0-8 0,0 22 0,0 0 0,0-12 0,1 9 0,-2 0 0,-11-15 0,4-7 0,-4 25 0,-2 3 0,1-1 0,0 0 0,-1 0 0,-5-10 0,-1-28 0,-4 14 0,10-14 0,-10 14 0,10 2 0,-9 2 0,9 13 0,-8-5 0,9 7 0,-9 0 0,4 0 0,0 0 453,-4 7-453,5-5 0,0 11 0,-4-4 0,9 12 0,-8-5 0,4 11 0,-4-4 0,-1 0 0,2 4 0,-2-5 0,-5-1 0,4 6 0,-10-7 0,5 0 0,-6 5 0,-6-12 0,-10-4 0,7 12 0,-11-15 0,12 10 0,-12-8 0,-12-13-551,-1 4 551,-7-7 0,1-1 0,31 32 0,-1 1 0,-3 0 0,-1-1 0,-3-1 0,-1 1-470,-3 3 0,0-1 470,3-2 0,-1 1 0,-6 4 0,2 2 0,-23-26 0,28 26 0,0 2 0,-23-14 0,-14-6 0,36 22 0,1 1 0,-37-18 0,36 20 0,0 1 0,4 0 0,0 1 0,-3 4 0,-2 1 0,1-3 0,-2 0 0,-9 2 0,0 1 0,4 0 0,0 0 0,-4-1 0,1 0 0,3 1 0,2 0 0,-33-7 0,24 7 0,2 0 0,1-4-174,3 3 1,1 1 173,-5-4 0,-20-6 0,8 4 0,1-5 0,-1 6 0,0-5 0,8 6 0,-14-2 0,19-2 0,-19 2 0,14 2 0,-8-6 0,0 10 0,8-3 0,2-1 515,7 6-515,0-5 948,0 5-948,7 1 375,-6 4-375,13-2 0,-13 2 0,13 1 0,-5-4 0,6 5 0,-6-1 0,4-4 0,-11 4 0,4-6 0,1 6 0,-5-4 0,5 3 0,-7-5 0,7 1 0,-5 0 0,5 0 0,-7-1 0,0 0 0,0 6 0,0-5 0,0 5 0,-7-6 0,-2 5 0,-1-3 0,-13 2 0,12 2 0,-14-6 0,9 11 0,-18-11 0,21 11 0,-19-11 0,23 10 0,16-4 0,0 0 0,-16 4 0,13-4 0,1 0 0,-9-1 0,7 0 0,0 0 0,-13-1 0,-30-4 0,10-3-823,-1 0 823,33 5 0,0-1 0,-37-2 0,0 6 0,43 1 0,-1 0 0,-45-2 0,45 2 0,0-2 0,-1 1 0,1 1 0,-22-2 0,11 1 0,-2 1 0,-14-2 0,18 1 0,-3-1 0,11 2 0,2-1 0,-45-7 0,43 7 0,1 1 0,-42-8 0,41 7 0,2 0 0,-23 0 0,11-3 0,0 0 0,-16 6 0,18-6 0,-1 1 0,-32 7 0,-1-10 0,2 11 0,41-5 0,-1 0 0,-43 4 0,44-1 0,0 0 0,0 2 0,0 2 0,-45-1 0,45-3 0,0 0 0,-43 1 0,43-1 0,0 0 0,-44 3 0,43 0 0,2 0-327,-21 0 327,11-3 0,3-1 0,1 3 0,-11-6 0,-2 0 0,-6 5 0,19-1 0,0-1 0,-38-2 0,1 5 0,0-5 0,43 3 0,-1 0-409,-1 2 1,0 0 408,-9-2 0,-1 0 0,4 0 0,0 0 0,-3 2 0,-1 0 0,1-2 0,-1 0 0,-1-1 0,1 1 0,-1 2 0,0 0 0,1-2 0,1 0 0,3-1 0,2 1 0,-32 2 0,18-6 0,1 0 0,-18 5 0,31-1 0,0-1 0,-32-2 0,25 4 0,-28-10 0,14 11 0,-6-5 0,9 0 775,6 5-775,3-10 326,0 10-326,5-4 866,-6 0-866,8 3 0,7-3 0,-5 5 0,12 0 0,-6-5 0,7 4 0,0-4 0,-6 5 0,4 0 0,-11 0 0,5 0 0,-32 0 0,12 0 0,-7 0 0,7 0 0,10 0 0,-14 0 0,-8 0 0,6 0 0,-6 0 0,-7 0 0,26 0 0,-31 0 0,33 0 0,-21 0 0,8 0 0,0 0 0,8 0 0,-6 0 0,6 0 0,0 0 0,-6 0 0,6 0 0,0 0 0,-6 0 0,13 0 0,-5 0 0,7 0 0,0 0 0,0 0 0,0 0 0,7 0 0,-5 0 0,5 0 0,-7 0 0,0 0 0,7 0 0,-5 0 0,17 0 0,-9 0 0,17 0 0,-4 0 0,10 0 0,7 0 0,1 0 0,7 0 0,-2 0 0,-1 0 0,-5 0 0,-1 0 0,-5 0 0,1 0 0,4 4 0,-4-3 0,5 3 0,-11 1 0,3-4 0,-15 9 0,-10-4 0,-2 6 0,-6-1 0,-5 1 0,12-1 0,-14 1 0,15-1 0,8-5 0,7-1 0,12-5 0,1 0 0,5 0 0,-5 4 0,4-3 0,-9 8 0,8-8 0,-20 8 0,6-3 0,-15 5 0,12-5 0,-4 4 0,15-5 0,-3 1 0,11-2 0,0-4 0,4 3 0,2-2 0,-6 3 0,3 0 0,-8-3 0,0 7 0,-14-2 0,-8 5 0,0 0 0,3-1 0,7 0 0,9 0 0,-3 0 0,11-5 0,0 2 0,4-6 0,2 3 0,-4 0 0,2 1 0,-13 4 0,8-4 0,-22 5 0,13-5 0,-14 6 0,13-1 0,-1 0 0,6-1 0,5 0 0,7-1 0,3-3 0,1-2 0,0 1 0,-7 0 0,-4 5 0,-3-1 0,-6 2 0,-2 0 0,-1 0 0,-11 0 0,11 0 0,-4 0 0,10 0 0,7-5 0,1-1 0,7 0 0,-2-4 0,4 4 0,0-4 0,-5 0 0,-1 4 0,-4 1 0,-5 4 0,-1 1 0,-34 13 0,9 1 0,-20 13 0,5-1 0,21-6 0,0 2 0,-25 10 0,23-7 0,1-1 0,-4 2 0,-6 5 0,13-1 0,8-6 0,6 9 0,11-12 0,1 4 0,10 0 0,0-4 0,5 10 0,-5 3 0,4 0 0,-4 6 0,5-1 0,0 2 0,0 7 0,0 0 0,0 7 0,0 2 0,0 25 0,0-27-255,0-7 1,0-1 254,0 11 0,0-14 0,0 2 0,0 29 0,0 8 0,2-42 0,2 0 0,3 44 0,3-39 0,1 0 0,-1-4 0,1 0 0,3 5 0,1 0 0,-2-5 0,1 0 0,3 4 0,0 0 0,1-4 0,0 0 0,2 0 0,1 0 0,-3-1 0,-1 0 0,2 0 0,1 0 0,1-2 0,0 0 0,0 3 0,1-1 0,2-2 0,-1-2 0,9 24 0,12 10 0,5 1 0,-1 0 0,5 0 0,-26-35 0,0-2 0,19 17 0,-11-14 0,-1 0 0,5 7-80,15 13 80,-17-14 0,13 8 0,-1 0 0,1 0 0,-16-20 0,0-2 0,7 12 0,-1-7 0,0-2 0,-8-6 0,3 5 0,3 1 0,14 12 0,1 11 0,-13-29 0,0-1 0,15 18 0,-10-16 0,0 1 0,23 28 0,-29-34 0,1 0-632,34 34 632,-31-32 0,2-2 0,-4-2 0,0 0 0,4 0 0,-2-2 0,22 16 0,19 8 0,-19-15 0,-13-7 0,2 1 0,26 9 0,-31-10 0,-1 0 0,27 8 0,5 12 0,-19-19 0,-16-6 0,0-1 0,13 1 0,-14-3 0,2-1 0,21 3 0,-22-2 0,2-1 0,24 0 0,19 16 0,-23-19 0,8 5 0,17 3-218,-27-8 218,23 0 0,-28-2 0,23-3 0,-6 4 0,-27-10 0,0-2 0,37 7 0,-37-6 0,2-1 0,-1 1 0,-1 0 0,46 0 0,-40-3 0,-1-1 0,25-3 0,18 0 0,-20 0-278,-18 0 1,2 0 277,-11 0 0,-1 0 0,4 0 0,-1 0-308,28 0 308,-29 0 0,0 0 0,40 0 0,-35 0 0,0 0 0,34 0 0,3 0 0,2 0-83,-41 0 0,1 0 83,39 0 0,-38-3 0,-2-1 0,25-2 0,-16 2 0,-2 0 0,0-6 0,9 5 0,3 2 0,3-4 0,-28 1 0,2 0 0,9 6 0,-3-1 0,21-10 0,-16 11 0,-1-1 0,16-10 0,4 9 0,14-9 0,-22 9 0,-18-1 0,-2-1-167,17-1 167,-15 4 0,0 0 0,12-4 0,-14 4 0,0 2 0,10-1 0,28 0 0,-15 0 0,7-6 0,-1 5 0,-5-5 0,5 6 0,-8 0 0,18 0 0,-27 0 0,23 0 0,-10 0 0,-6 0 0,18 0 0,-23 0 0,15 0 0,-5 0 0,6 0 0,-9 0 0,1 0 983,-8 0-962,6 0 376,-14 0-397,0 0 814,-9 0-814,-14 0 420,-1 0-420,-11 0 0,-5 0 0,-6 0 0,-5 0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body"/>
          </p:nvPr>
        </p:nvSpPr>
        <p:spPr>
          <a:xfrm>
            <a:off x="749350" y="5513192"/>
            <a:ext cx="5994443" cy="5222819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2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51822" cy="579966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241" name="PlaceHolder 3"/>
          <p:cNvSpPr>
            <a:spLocks noGrp="1"/>
          </p:cNvSpPr>
          <p:nvPr>
            <p:ph type="dt"/>
          </p:nvPr>
        </p:nvSpPr>
        <p:spPr>
          <a:xfrm>
            <a:off x="4241321" y="0"/>
            <a:ext cx="3251822" cy="579966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242" name="PlaceHolder 4"/>
          <p:cNvSpPr>
            <a:spLocks noGrp="1"/>
          </p:cNvSpPr>
          <p:nvPr>
            <p:ph type="ftr"/>
          </p:nvPr>
        </p:nvSpPr>
        <p:spPr>
          <a:xfrm>
            <a:off x="0" y="11026775"/>
            <a:ext cx="3251822" cy="579966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243" name="PlaceHolder 5"/>
          <p:cNvSpPr>
            <a:spLocks noGrp="1"/>
          </p:cNvSpPr>
          <p:nvPr>
            <p:ph type="sldNum"/>
          </p:nvPr>
        </p:nvSpPr>
        <p:spPr>
          <a:xfrm>
            <a:off x="4241321" y="11026775"/>
            <a:ext cx="3251822" cy="579966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9ED6839-D58C-42A6-9695-5721DEEE59C1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3912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66B6-60EA-4E33-84EF-0FD79CD76074}" type="slidenum">
              <a:rPr lang="nl-NL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nl-NL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9571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implies</a:t>
            </a:r>
            <a:r>
              <a:rPr lang="nl-NL" dirty="0"/>
              <a:t> we had a proper </a:t>
            </a:r>
            <a:r>
              <a:rPr lang="nl-NL" dirty="0" err="1"/>
              <a:t>java</a:t>
            </a:r>
            <a:r>
              <a:rPr lang="nl-NL" dirty="0"/>
              <a:t> module </a:t>
            </a:r>
            <a:r>
              <a:rPr lang="nl-NL" dirty="0" err="1"/>
              <a:t>packaged</a:t>
            </a:r>
            <a:r>
              <a:rPr lang="nl-NL" dirty="0"/>
              <a:t> in a </a:t>
            </a:r>
            <a:r>
              <a:rPr lang="nl-NL" dirty="0" err="1"/>
              <a:t>jar</a:t>
            </a:r>
            <a:r>
              <a:rPr lang="nl-NL" dirty="0"/>
              <a:t> but </a:t>
            </a:r>
            <a:r>
              <a:rPr lang="nl-NL" dirty="0" err="1"/>
              <a:t>deployed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classpath</a:t>
            </a:r>
            <a:r>
              <a:rPr lang="nl-NL" dirty="0"/>
              <a:t>. It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access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classes on </a:t>
            </a:r>
            <a:r>
              <a:rPr lang="nl-NL" dirty="0" err="1"/>
              <a:t>the</a:t>
            </a:r>
            <a:r>
              <a:rPr lang="nl-NL" dirty="0"/>
              <a:t> class </a:t>
            </a:r>
            <a:r>
              <a:rPr lang="nl-NL" dirty="0" err="1"/>
              <a:t>patha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hidden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named</a:t>
            </a:r>
            <a:r>
              <a:rPr lang="nl-NL" dirty="0"/>
              <a:t> modules.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2432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1015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dirty="0"/>
              <a:t>A </a:t>
            </a:r>
            <a:r>
              <a:rPr lang="nl-NL" sz="1200" dirty="0" err="1"/>
              <a:t>version</a:t>
            </a:r>
            <a:r>
              <a:rPr lang="nl-NL" sz="1200" dirty="0"/>
              <a:t> is </a:t>
            </a:r>
            <a:r>
              <a:rPr lang="nl-NL" sz="1200" dirty="0" err="1"/>
              <a:t>digits</a:t>
            </a:r>
            <a:r>
              <a:rPr lang="nl-NL" sz="1200" dirty="0"/>
              <a:t>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dots</a:t>
            </a:r>
            <a:r>
              <a:rPr lang="nl-NL" sz="1200" dirty="0"/>
              <a:t> </a:t>
            </a:r>
            <a:r>
              <a:rPr lang="nl-NL" sz="1200" dirty="0" err="1"/>
              <a:t>with</a:t>
            </a:r>
            <a:r>
              <a:rPr lang="nl-NL" sz="1200" dirty="0"/>
              <a:t> </a:t>
            </a:r>
            <a:r>
              <a:rPr lang="nl-NL" sz="1200" dirty="0" err="1"/>
              <a:t>possible</a:t>
            </a:r>
            <a:r>
              <a:rPr lang="nl-NL" sz="1200" dirty="0"/>
              <a:t> extra information at </a:t>
            </a:r>
            <a:r>
              <a:rPr lang="nl-NL" sz="1200" dirty="0" err="1"/>
              <a:t>the</a:t>
            </a:r>
            <a:r>
              <a:rPr lang="nl-NL" sz="1200" dirty="0"/>
              <a:t> end, </a:t>
            </a:r>
            <a:r>
              <a:rPr lang="nl-NL" sz="1200" dirty="0" err="1"/>
              <a:t>for</a:t>
            </a:r>
            <a:r>
              <a:rPr lang="nl-NL" sz="1200" dirty="0"/>
              <a:t> </a:t>
            </a:r>
            <a:r>
              <a:rPr lang="nl-NL" sz="1200" dirty="0" err="1"/>
              <a:t>example</a:t>
            </a:r>
            <a:r>
              <a:rPr lang="nl-NL" sz="1200" dirty="0"/>
              <a:t>, ‐1.0.0 or ‐1.0‐RC.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4750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5207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6327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1, 6. An automatic module exports </a:t>
            </a:r>
            <a:r>
              <a:rPr lang="nl-NL" dirty="0" err="1"/>
              <a:t>all</a:t>
            </a:r>
            <a:r>
              <a:rPr lang="nl-NL" dirty="0"/>
              <a:t> packages, making option 1 correct. An </a:t>
            </a:r>
            <a:r>
              <a:rPr lang="nl-NL" dirty="0" err="1"/>
              <a:t>unnamed</a:t>
            </a:r>
            <a:r>
              <a:rPr lang="nl-NL" dirty="0"/>
              <a:t> module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modules on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path</a:t>
            </a:r>
            <a:r>
              <a:rPr lang="nl-NL" dirty="0"/>
              <a:t>. </a:t>
            </a:r>
            <a:r>
              <a:rPr lang="nl-NL" dirty="0" err="1"/>
              <a:t>Therefore</a:t>
            </a:r>
            <a:r>
              <a:rPr lang="nl-NL" dirty="0"/>
              <a:t>,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doesn't</a:t>
            </a:r>
            <a:r>
              <a:rPr lang="nl-NL" dirty="0"/>
              <a:t> export </a:t>
            </a:r>
            <a:r>
              <a:rPr lang="nl-NL" dirty="0" err="1"/>
              <a:t>any</a:t>
            </a:r>
            <a:r>
              <a:rPr lang="nl-NL" dirty="0"/>
              <a:t> packages, </a:t>
            </a:r>
            <a:r>
              <a:rPr lang="nl-NL" dirty="0" err="1"/>
              <a:t>and</a:t>
            </a:r>
            <a:r>
              <a:rPr lang="nl-NL" dirty="0"/>
              <a:t> option 6 is correct.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2607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4443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0584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approach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best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power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JAR files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aren't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modules.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7170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top‐down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migration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most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useful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don't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control of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JAR file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4454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 : </a:t>
            </a:r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/com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happens</a:t>
            </a:r>
            <a:r>
              <a:rPr lang="nl-NL" dirty="0"/>
              <a:t> in IDE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4424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 top-down </a:t>
            </a:r>
            <a:r>
              <a:rPr lang="nl-NL" dirty="0" err="1"/>
              <a:t>migration</a:t>
            </a:r>
            <a:r>
              <a:rPr lang="nl-NL" dirty="0"/>
              <a:t> </a:t>
            </a:r>
            <a:r>
              <a:rPr lang="nl-NL" dirty="0" err="1"/>
              <a:t>strategy</a:t>
            </a:r>
            <a:r>
              <a:rPr lang="nl-NL" dirty="0"/>
              <a:t> first </a:t>
            </a:r>
            <a:r>
              <a:rPr lang="nl-NL" dirty="0" err="1"/>
              <a:t>places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JARs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path</a:t>
            </a:r>
            <a:r>
              <a:rPr lang="nl-NL" dirty="0"/>
              <a:t>. </a:t>
            </a:r>
            <a:r>
              <a:rPr lang="nl-NL" dirty="0" err="1"/>
              <a:t>Then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migrates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top-level module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</a:t>
            </a:r>
            <a:r>
              <a:rPr lang="nl-NL" dirty="0" err="1"/>
              <a:t>named</a:t>
            </a:r>
            <a:r>
              <a:rPr lang="nl-NL" dirty="0"/>
              <a:t> module, </a:t>
            </a:r>
            <a:r>
              <a:rPr lang="nl-NL" dirty="0" err="1"/>
              <a:t>leaving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modules as automatic modules. Option 2 is correct as </a:t>
            </a:r>
            <a:r>
              <a:rPr lang="nl-NL" dirty="0" err="1"/>
              <a:t>it</a:t>
            </a:r>
            <a:r>
              <a:rPr lang="nl-NL" dirty="0"/>
              <a:t> matches </a:t>
            </a:r>
            <a:r>
              <a:rPr lang="nl-NL" dirty="0" err="1"/>
              <a:t>both</a:t>
            </a:r>
            <a:r>
              <a:rPr lang="nl-NL" dirty="0"/>
              <a:t> of </a:t>
            </a:r>
            <a:r>
              <a:rPr lang="nl-NL" dirty="0" err="1"/>
              <a:t>those</a:t>
            </a:r>
            <a:r>
              <a:rPr lang="nl-NL" dirty="0"/>
              <a:t> </a:t>
            </a:r>
            <a:r>
              <a:rPr lang="nl-NL" dirty="0" err="1"/>
              <a:t>characteristics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46726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3251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coding</a:t>
            </a:r>
            <a:r>
              <a:rPr lang="nl-NL"/>
              <a:t>!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27217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3691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6.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is a new module,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compile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new module. </a:t>
            </a:r>
            <a:r>
              <a:rPr lang="nl-NL" dirty="0" err="1"/>
              <a:t>However</a:t>
            </a:r>
            <a:r>
              <a:rPr lang="nl-NL" dirty="0"/>
              <a:t>, none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existing</a:t>
            </a:r>
            <a:r>
              <a:rPr lang="nl-NL" dirty="0"/>
              <a:t> modules </a:t>
            </a:r>
            <a:r>
              <a:rPr lang="nl-NL" dirty="0" err="1"/>
              <a:t>needs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recompiled</a:t>
            </a:r>
            <a:r>
              <a:rPr lang="nl-NL" dirty="0"/>
              <a:t>, making option 6 correct. The service </a:t>
            </a:r>
            <a:r>
              <a:rPr lang="nl-NL" dirty="0" err="1"/>
              <a:t>locator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new service provider </a:t>
            </a:r>
            <a:r>
              <a:rPr lang="nl-NL" dirty="0" err="1"/>
              <a:t>simply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having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new service provider on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path</a:t>
            </a:r>
            <a:r>
              <a:rPr lang="nl-NL" dirty="0"/>
              <a:t>. Great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compliant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open/</a:t>
            </a:r>
            <a:r>
              <a:rPr lang="nl-NL" dirty="0" err="1"/>
              <a:t>closed</a:t>
            </a:r>
            <a:r>
              <a:rPr lang="nl-NL" dirty="0"/>
              <a:t> </a:t>
            </a:r>
            <a:r>
              <a:rPr lang="nl-NL" dirty="0" err="1"/>
              <a:t>principle</a:t>
            </a:r>
            <a:r>
              <a:rPr lang="nl-NL" dirty="0"/>
              <a:t>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804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2, 5, 6.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new project </a:t>
            </a:r>
            <a:r>
              <a:rPr lang="nl-NL" dirty="0" err="1"/>
              <a:t>extracts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common code, </a:t>
            </a:r>
            <a:r>
              <a:rPr lang="nl-NL" dirty="0" err="1"/>
              <a:t>it</a:t>
            </a:r>
            <a:r>
              <a:rPr lang="nl-NL" dirty="0"/>
              <a:t> must have </a:t>
            </a:r>
            <a:r>
              <a:rPr lang="nl-NL" dirty="0" err="1"/>
              <a:t>an</a:t>
            </a:r>
            <a:r>
              <a:rPr lang="nl-NL" dirty="0"/>
              <a:t> exports </a:t>
            </a:r>
            <a:r>
              <a:rPr lang="nl-NL" dirty="0" err="1"/>
              <a:t>directive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code, making option 2 correct. The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modules do </a:t>
            </a:r>
            <a:r>
              <a:rPr lang="nl-NL" dirty="0" err="1"/>
              <a:t>not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expose</a:t>
            </a:r>
            <a:r>
              <a:rPr lang="nl-NL" dirty="0"/>
              <a:t> </a:t>
            </a:r>
            <a:r>
              <a:rPr lang="nl-NL" dirty="0" err="1"/>
              <a:t>anything</a:t>
            </a:r>
            <a:r>
              <a:rPr lang="nl-NL" dirty="0"/>
              <a:t>. </a:t>
            </a:r>
            <a:r>
              <a:rPr lang="nl-NL" dirty="0" err="1"/>
              <a:t>They</a:t>
            </a:r>
            <a:r>
              <a:rPr lang="nl-NL" dirty="0"/>
              <a:t> must have a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directive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exported</a:t>
            </a:r>
            <a:r>
              <a:rPr lang="nl-NL" dirty="0"/>
              <a:t> code, making options 5 </a:t>
            </a:r>
            <a:r>
              <a:rPr lang="nl-NL" dirty="0" err="1"/>
              <a:t>and</a:t>
            </a:r>
            <a:r>
              <a:rPr lang="nl-NL" dirty="0"/>
              <a:t> 6 correct.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1165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2, 5, 6.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new project </a:t>
            </a:r>
            <a:r>
              <a:rPr lang="nl-NL" dirty="0" err="1"/>
              <a:t>extracts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common code, </a:t>
            </a:r>
            <a:r>
              <a:rPr lang="nl-NL" dirty="0" err="1"/>
              <a:t>it</a:t>
            </a:r>
            <a:r>
              <a:rPr lang="nl-NL" dirty="0"/>
              <a:t> must have </a:t>
            </a:r>
            <a:r>
              <a:rPr lang="nl-NL" dirty="0" err="1"/>
              <a:t>an</a:t>
            </a:r>
            <a:r>
              <a:rPr lang="nl-NL" dirty="0"/>
              <a:t> exports </a:t>
            </a:r>
            <a:r>
              <a:rPr lang="nl-NL" dirty="0" err="1"/>
              <a:t>directive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code, making option 2 correct. The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modules do </a:t>
            </a:r>
            <a:r>
              <a:rPr lang="nl-NL" dirty="0" err="1"/>
              <a:t>not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expose</a:t>
            </a:r>
            <a:r>
              <a:rPr lang="nl-NL" dirty="0"/>
              <a:t> </a:t>
            </a:r>
            <a:r>
              <a:rPr lang="nl-NL" dirty="0" err="1"/>
              <a:t>anything</a:t>
            </a:r>
            <a:r>
              <a:rPr lang="nl-NL" dirty="0"/>
              <a:t>. </a:t>
            </a:r>
            <a:r>
              <a:rPr lang="nl-NL" dirty="0" err="1"/>
              <a:t>They</a:t>
            </a:r>
            <a:r>
              <a:rPr lang="nl-NL" dirty="0"/>
              <a:t> must have a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directive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exported</a:t>
            </a:r>
            <a:r>
              <a:rPr lang="nl-NL" dirty="0"/>
              <a:t> code, making options 5 </a:t>
            </a:r>
            <a:r>
              <a:rPr lang="nl-NL" dirty="0" err="1"/>
              <a:t>and</a:t>
            </a:r>
            <a:r>
              <a:rPr lang="nl-NL" dirty="0"/>
              <a:t> 6 correct.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89531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3056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05772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1 </a:t>
            </a:r>
            <a:r>
              <a:rPr lang="nl-NL" dirty="0" err="1"/>
              <a:t>and</a:t>
            </a:r>
            <a:r>
              <a:rPr lang="nl-NL" dirty="0"/>
              <a:t> 4 </a:t>
            </a:r>
            <a:r>
              <a:rPr lang="nl-NL" dirty="0" err="1"/>
              <a:t>won’t</a:t>
            </a:r>
            <a:r>
              <a:rPr lang="nl-NL" dirty="0"/>
              <a:t> </a:t>
            </a:r>
            <a:r>
              <a:rPr lang="nl-NL" dirty="0" err="1"/>
              <a:t>ompile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getStream</a:t>
            </a:r>
            <a:r>
              <a:rPr lang="nl-NL" dirty="0"/>
              <a:t> is a non </a:t>
            </a:r>
            <a:r>
              <a:rPr lang="nl-NL" dirty="0" err="1"/>
              <a:t>existing</a:t>
            </a:r>
            <a:r>
              <a:rPr lang="nl-NL" dirty="0"/>
              <a:t> </a:t>
            </a:r>
            <a:r>
              <a:rPr lang="nl-NL" dirty="0" err="1"/>
              <a:t>method</a:t>
            </a:r>
            <a:r>
              <a:rPr lang="nl-NL" dirty="0"/>
              <a:t>. The stream </a:t>
            </a:r>
            <a:r>
              <a:rPr lang="nl-NL" dirty="0" err="1"/>
              <a:t>geturns</a:t>
            </a:r>
            <a:r>
              <a:rPr lang="nl-NL" dirty="0"/>
              <a:t> a list of providers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why</a:t>
            </a:r>
            <a:r>
              <a:rPr lang="nl-NL" dirty="0"/>
              <a:t> 2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fail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compile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1720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Covered</a:t>
            </a:r>
            <a:r>
              <a:rPr lang="nl-NL" dirty="0"/>
              <a:t> in </a:t>
            </a:r>
            <a:r>
              <a:rPr lang="nl-NL" dirty="0" err="1"/>
              <a:t>chapter</a:t>
            </a:r>
            <a:r>
              <a:rPr lang="nl-NL" dirty="0"/>
              <a:t> 11.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39098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1.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JAR is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classpath</a:t>
            </a:r>
            <a:r>
              <a:rPr lang="nl-NL" dirty="0"/>
              <a:t>,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treated</a:t>
            </a:r>
            <a:r>
              <a:rPr lang="nl-NL" dirty="0"/>
              <a:t> as a </a:t>
            </a:r>
            <a:r>
              <a:rPr lang="nl-NL" dirty="0" err="1"/>
              <a:t>regular</a:t>
            </a:r>
            <a:r>
              <a:rPr lang="nl-NL" dirty="0"/>
              <a:t> </a:t>
            </a:r>
            <a:r>
              <a:rPr lang="nl-NL" dirty="0" err="1"/>
              <a:t>unnamed</a:t>
            </a:r>
            <a:r>
              <a:rPr lang="nl-NL" dirty="0"/>
              <a:t> module even </a:t>
            </a:r>
            <a:r>
              <a:rPr lang="nl-NL" dirty="0" err="1"/>
              <a:t>though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has a module-info file </a:t>
            </a:r>
            <a:r>
              <a:rPr lang="nl-NL" dirty="0" err="1"/>
              <a:t>inside</a:t>
            </a:r>
            <a:r>
              <a:rPr lang="nl-NL" dirty="0"/>
              <a:t>. </a:t>
            </a:r>
            <a:r>
              <a:rPr lang="nl-NL" dirty="0" err="1"/>
              <a:t>Remember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top-down </a:t>
            </a:r>
            <a:r>
              <a:rPr lang="nl-NL" dirty="0" err="1"/>
              <a:t>migration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modules on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path</a:t>
            </a:r>
            <a:r>
              <a:rPr lang="nl-NL" dirty="0"/>
              <a:t> are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allowed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refer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classpath</a:t>
            </a:r>
            <a:r>
              <a:rPr lang="nl-NL" dirty="0"/>
              <a:t>, making options 2 </a:t>
            </a:r>
            <a:r>
              <a:rPr lang="nl-NL" dirty="0" err="1"/>
              <a:t>and</a:t>
            </a:r>
            <a:r>
              <a:rPr lang="nl-NL" dirty="0"/>
              <a:t> 4 incorrect. The </a:t>
            </a:r>
            <a:r>
              <a:rPr lang="nl-NL" dirty="0" err="1"/>
              <a:t>classpath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have a facility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restrict</a:t>
            </a:r>
            <a:r>
              <a:rPr lang="nl-NL" dirty="0"/>
              <a:t> packages, making option 1 correct </a:t>
            </a:r>
            <a:r>
              <a:rPr lang="nl-NL" dirty="0" err="1"/>
              <a:t>and</a:t>
            </a:r>
            <a:r>
              <a:rPr lang="nl-NL" dirty="0"/>
              <a:t> options 3 </a:t>
            </a:r>
            <a:r>
              <a:rPr lang="nl-NL" dirty="0" err="1"/>
              <a:t>and</a:t>
            </a:r>
            <a:r>
              <a:rPr lang="nl-NL" dirty="0"/>
              <a:t> 5 incorrect.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5427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5. Trick question! An </a:t>
            </a:r>
            <a:r>
              <a:rPr lang="nl-NL" dirty="0" err="1"/>
              <a:t>unnamed</a:t>
            </a:r>
            <a:r>
              <a:rPr lang="nl-NL" dirty="0"/>
              <a:t> module </a:t>
            </a:r>
            <a:r>
              <a:rPr lang="nl-NL" dirty="0" err="1"/>
              <a:t>doesn't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a module-info file. </a:t>
            </a:r>
            <a:r>
              <a:rPr lang="nl-NL" dirty="0" err="1"/>
              <a:t>Therefore</a:t>
            </a:r>
            <a:r>
              <a:rPr lang="nl-NL" dirty="0"/>
              <a:t>, option 5 is correct. An </a:t>
            </a:r>
            <a:r>
              <a:rPr lang="nl-NL" dirty="0" err="1"/>
              <a:t>unnamed</a:t>
            </a:r>
            <a:r>
              <a:rPr lang="nl-NL" dirty="0"/>
              <a:t> module </a:t>
            </a:r>
            <a:r>
              <a:rPr lang="nl-NL" dirty="0" err="1"/>
              <a:t>can</a:t>
            </a:r>
            <a:r>
              <a:rPr lang="nl-NL" dirty="0"/>
              <a:t> access </a:t>
            </a:r>
            <a:r>
              <a:rPr lang="nl-NL" dirty="0" err="1"/>
              <a:t>an</a:t>
            </a:r>
            <a:r>
              <a:rPr lang="nl-NL" dirty="0"/>
              <a:t> automatic module. The </a:t>
            </a:r>
            <a:r>
              <a:rPr lang="nl-NL" dirty="0" err="1"/>
              <a:t>unnamed</a:t>
            </a:r>
            <a:r>
              <a:rPr lang="nl-NL" dirty="0"/>
              <a:t> module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simply</a:t>
            </a:r>
            <a:r>
              <a:rPr lang="nl-NL" dirty="0"/>
              <a:t> </a:t>
            </a:r>
            <a:r>
              <a:rPr lang="nl-NL" dirty="0" err="1"/>
              <a:t>treat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automatic module as a </a:t>
            </a:r>
            <a:r>
              <a:rPr lang="nl-NL" dirty="0" err="1"/>
              <a:t>regular</a:t>
            </a:r>
            <a:r>
              <a:rPr lang="nl-NL" dirty="0"/>
              <a:t> JAR without </a:t>
            </a:r>
            <a:r>
              <a:rPr lang="nl-NL" dirty="0" err="1"/>
              <a:t>involving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module.info</a:t>
            </a:r>
            <a:r>
              <a:rPr lang="nl-NL" dirty="0"/>
              <a:t> file.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69511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37991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0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66B6-60EA-4E33-84EF-0FD79CD76074}" type="slidenum">
              <a:rPr lang="nl-NL" smtClean="0">
                <a:solidFill>
                  <a:prstClr val="black"/>
                </a:solidFill>
                <a:latin typeface="Calibri"/>
              </a:rPr>
              <a:pPr/>
              <a:t>41</a:t>
            </a:fld>
            <a:endParaRPr lang="nl-NL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9934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Covered</a:t>
            </a:r>
            <a:r>
              <a:rPr lang="nl-NL" dirty="0"/>
              <a:t> in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chapter</a:t>
            </a:r>
            <a:r>
              <a:rPr lang="nl-NL" dirty="0"/>
              <a:t>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5754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5768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Named</a:t>
            </a:r>
            <a:r>
              <a:rPr lang="nl-NL" dirty="0"/>
              <a:t> module: a module </a:t>
            </a:r>
            <a:r>
              <a:rPr lang="nl-NL" dirty="0" err="1"/>
              <a:t>containing</a:t>
            </a:r>
            <a:r>
              <a:rPr lang="nl-NL" dirty="0"/>
              <a:t> a module-info file.</a:t>
            </a:r>
          </a:p>
          <a:p>
            <a:endParaRPr lang="nl-NL" dirty="0"/>
          </a:p>
          <a:p>
            <a:r>
              <a:rPr lang="nl-NL" dirty="0"/>
              <a:t>Automatic module: a </a:t>
            </a:r>
            <a:r>
              <a:rPr lang="nl-NL" dirty="0" err="1"/>
              <a:t>regular</a:t>
            </a:r>
            <a:r>
              <a:rPr lang="nl-NL" dirty="0"/>
              <a:t> </a:t>
            </a:r>
            <a:r>
              <a:rPr lang="nl-NL" dirty="0" err="1"/>
              <a:t>jar</a:t>
            </a:r>
            <a:r>
              <a:rPr lang="nl-NL" dirty="0"/>
              <a:t> without a module-info file but </a:t>
            </a:r>
            <a:r>
              <a:rPr lang="nl-NL" dirty="0" err="1"/>
              <a:t>placed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path</a:t>
            </a:r>
            <a:r>
              <a:rPr lang="nl-NL" dirty="0"/>
              <a:t>.</a:t>
            </a:r>
          </a:p>
          <a:p>
            <a:r>
              <a:rPr lang="nl-NL" dirty="0"/>
              <a:t>- </a:t>
            </a:r>
            <a:r>
              <a:rPr lang="nl-NL" dirty="0" err="1"/>
              <a:t>treated</a:t>
            </a:r>
            <a:r>
              <a:rPr lang="nl-NL" dirty="0"/>
              <a:t> as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 a module-info file</a:t>
            </a:r>
          </a:p>
          <a:p>
            <a:r>
              <a:rPr lang="nl-NL" dirty="0"/>
              <a:t>- </a:t>
            </a:r>
            <a:r>
              <a:rPr lang="nl-NL" dirty="0" err="1"/>
              <a:t>all</a:t>
            </a:r>
            <a:r>
              <a:rPr lang="nl-NL" dirty="0"/>
              <a:t> packages are </a:t>
            </a:r>
            <a:r>
              <a:rPr lang="nl-NL" dirty="0" err="1"/>
              <a:t>exported</a:t>
            </a:r>
            <a:endParaRPr lang="nl-NL" dirty="0"/>
          </a:p>
          <a:p>
            <a:r>
              <a:rPr lang="nl-NL" dirty="0"/>
              <a:t>- automatic module name </a:t>
            </a:r>
            <a:r>
              <a:rPr lang="nl-NL" dirty="0" err="1"/>
              <a:t>determination</a:t>
            </a:r>
            <a:endParaRPr lang="nl-NL" dirty="0"/>
          </a:p>
          <a:p>
            <a:r>
              <a:rPr lang="nl-NL" dirty="0"/>
              <a:t>  - </a:t>
            </a:r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file extension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JAR name.</a:t>
            </a:r>
          </a:p>
          <a:p>
            <a:r>
              <a:rPr lang="nl-NL" dirty="0"/>
              <a:t>  - </a:t>
            </a:r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version</a:t>
            </a:r>
            <a:r>
              <a:rPr lang="nl-NL" dirty="0"/>
              <a:t> information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end of </a:t>
            </a:r>
            <a:r>
              <a:rPr lang="nl-NL" dirty="0" err="1"/>
              <a:t>the</a:t>
            </a:r>
            <a:r>
              <a:rPr lang="nl-NL" dirty="0"/>
              <a:t> name. A </a:t>
            </a:r>
            <a:r>
              <a:rPr lang="nl-NL" dirty="0" err="1"/>
              <a:t>version</a:t>
            </a:r>
            <a:r>
              <a:rPr lang="nl-NL" dirty="0"/>
              <a:t> is </a:t>
            </a:r>
            <a:r>
              <a:rPr lang="nl-NL" dirty="0" err="1"/>
              <a:t>digits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dots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possible</a:t>
            </a:r>
            <a:r>
              <a:rPr lang="nl-NL" dirty="0"/>
              <a:t> extra information at </a:t>
            </a:r>
            <a:r>
              <a:rPr lang="nl-NL" dirty="0" err="1"/>
              <a:t>the</a:t>
            </a:r>
            <a:r>
              <a:rPr lang="nl-NL" dirty="0"/>
              <a:t> end,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, ‐1.0.0 or ‐1.0‐RC.</a:t>
            </a:r>
          </a:p>
          <a:p>
            <a:r>
              <a:rPr lang="nl-NL" dirty="0"/>
              <a:t>  - </a:t>
            </a:r>
            <a:r>
              <a:rPr lang="nl-NL" dirty="0" err="1"/>
              <a:t>replace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remaining</a:t>
            </a:r>
            <a:r>
              <a:rPr lang="nl-NL" dirty="0"/>
              <a:t> </a:t>
            </a:r>
            <a:r>
              <a:rPr lang="nl-NL" dirty="0" err="1"/>
              <a:t>characters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letters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numbers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dots</a:t>
            </a:r>
            <a:r>
              <a:rPr lang="nl-NL" dirty="0"/>
              <a:t>.</a:t>
            </a:r>
          </a:p>
          <a:p>
            <a:r>
              <a:rPr lang="nl-NL" dirty="0"/>
              <a:t>  - </a:t>
            </a:r>
            <a:r>
              <a:rPr lang="nl-NL" dirty="0" err="1"/>
              <a:t>replace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sequences</a:t>
            </a:r>
            <a:r>
              <a:rPr lang="nl-NL" dirty="0"/>
              <a:t> of </a:t>
            </a:r>
            <a:r>
              <a:rPr lang="nl-NL" dirty="0" err="1"/>
              <a:t>dots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single dot.</a:t>
            </a:r>
          </a:p>
          <a:p>
            <a:r>
              <a:rPr lang="nl-NL" dirty="0"/>
              <a:t>  - </a:t>
            </a:r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dot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first or last </a:t>
            </a:r>
            <a:r>
              <a:rPr lang="nl-NL" dirty="0" err="1"/>
              <a:t>character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 err="1"/>
              <a:t>Unnamed</a:t>
            </a:r>
            <a:r>
              <a:rPr lang="nl-NL" dirty="0"/>
              <a:t> </a:t>
            </a:r>
            <a:r>
              <a:rPr lang="nl-NL" dirty="0" err="1"/>
              <a:t>modele</a:t>
            </a:r>
            <a:r>
              <a:rPr lang="nl-NL" dirty="0"/>
              <a:t> : a </a:t>
            </a:r>
            <a:r>
              <a:rPr lang="nl-NL" dirty="0" err="1"/>
              <a:t>regular</a:t>
            </a:r>
            <a:r>
              <a:rPr lang="nl-NL" dirty="0"/>
              <a:t> </a:t>
            </a:r>
            <a:r>
              <a:rPr lang="nl-NL" dirty="0" err="1"/>
              <a:t>jar</a:t>
            </a:r>
            <a:r>
              <a:rPr lang="nl-NL" dirty="0"/>
              <a:t> without a module-info file but </a:t>
            </a:r>
            <a:r>
              <a:rPr lang="nl-NL" dirty="0" err="1"/>
              <a:t>placed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class </a:t>
            </a:r>
            <a:r>
              <a:rPr lang="nl-NL" dirty="0" err="1"/>
              <a:t>path</a:t>
            </a:r>
            <a:r>
              <a:rPr lang="nl-NL" dirty="0"/>
              <a:t>.</a:t>
            </a:r>
          </a:p>
          <a:p>
            <a:r>
              <a:rPr lang="nl-NL" dirty="0"/>
              <a:t>-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doesn't</a:t>
            </a:r>
            <a:r>
              <a:rPr lang="nl-NL" dirty="0"/>
              <a:t> export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packaged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named</a:t>
            </a:r>
            <a:r>
              <a:rPr lang="nl-NL" dirty="0"/>
              <a:t>/automatic modules</a:t>
            </a:r>
          </a:p>
          <a:p>
            <a:r>
              <a:rPr lang="nl-NL" dirty="0"/>
              <a:t>-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JAR on </a:t>
            </a:r>
            <a:r>
              <a:rPr lang="nl-NL" dirty="0" err="1"/>
              <a:t>the</a:t>
            </a:r>
            <a:r>
              <a:rPr lang="nl-NL" dirty="0"/>
              <a:t> class AND module </a:t>
            </a:r>
            <a:r>
              <a:rPr lang="nl-NL" dirty="0" err="1"/>
              <a:t>path</a:t>
            </a:r>
            <a:r>
              <a:rPr lang="nl-NL" dirty="0"/>
              <a:t> :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reason</a:t>
            </a:r>
            <a:r>
              <a:rPr lang="nl-NL" dirty="0"/>
              <a:t> </a:t>
            </a:r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non-</a:t>
            </a:r>
            <a:r>
              <a:rPr lang="nl-NL" dirty="0" err="1"/>
              <a:t>modular</a:t>
            </a:r>
            <a:r>
              <a:rPr lang="nl-NL" dirty="0"/>
              <a:t> code runs on java9+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1908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 err="1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4305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4113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It </a:t>
            </a:r>
            <a:r>
              <a:rPr lang="nl-NL" dirty="0" err="1"/>
              <a:t>can</a:t>
            </a:r>
            <a:r>
              <a:rPr lang="nl-NL" dirty="0"/>
              <a:t> access </a:t>
            </a:r>
            <a:r>
              <a:rPr lang="nl-NL" dirty="0" err="1"/>
              <a:t>all</a:t>
            </a:r>
            <a:r>
              <a:rPr lang="nl-NL" dirty="0"/>
              <a:t> classes in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jars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path</a:t>
            </a:r>
            <a:r>
              <a:rPr lang="nl-NL" dirty="0"/>
              <a:t>. Non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names</a:t>
            </a:r>
            <a:r>
              <a:rPr lang="nl-NL" dirty="0"/>
              <a:t> modules </a:t>
            </a:r>
            <a:r>
              <a:rPr lang="nl-NL" dirty="0" err="1"/>
              <a:t>can</a:t>
            </a:r>
            <a:r>
              <a:rPr lang="nl-NL" dirty="0"/>
              <a:t> access </a:t>
            </a:r>
            <a:r>
              <a:rPr lang="nl-NL" dirty="0" err="1"/>
              <a:t>any</a:t>
            </a:r>
            <a:r>
              <a:rPr lang="nl-NL" dirty="0"/>
              <a:t> class form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unnamed</a:t>
            </a:r>
            <a:r>
              <a:rPr lang="nl-NL" dirty="0"/>
              <a:t> module.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4979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w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wmf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65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7" y="3529042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55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70055" y="517555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75" y="487939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2" y="4480404"/>
            <a:ext cx="8257117" cy="381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2" y="3910339"/>
            <a:ext cx="8257117" cy="508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ts val="4000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257" y="3311826"/>
            <a:ext cx="1519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8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8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27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6169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2" y="122090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50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759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2" y="122090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50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53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11" y="530550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2" y="1155704"/>
            <a:ext cx="5410947" cy="4707219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58" y="1150849"/>
            <a:ext cx="5325159" cy="471655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182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11" y="530550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3" y="2428876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2" y="2428914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4" y="2781313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8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4" y="3743329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4" y="4095765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2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4" y="5048590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4" y="5400989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15" y="1155716"/>
            <a:ext cx="11281134" cy="106256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32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581511" y="530550"/>
            <a:ext cx="11129668" cy="280537"/>
            <a:chOff x="472458" y="532263"/>
            <a:chExt cx="8886288" cy="280537"/>
          </a:xfrm>
        </p:grpSpPr>
        <p:cxnSp>
          <p:nvCxnSpPr>
            <p:cNvPr id="19" name="Straight Connector 1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82139" y="116452"/>
            <a:ext cx="10687050" cy="55456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GB">
                <a:latin typeface="Univers 45 Light" pitchFamily="2" charset="0"/>
              </a:rPr>
              <a:t>Click to add title.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17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53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4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64" y="5051750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98662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53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4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64" y="5051750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41008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61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64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9BD6A8D-D4B2-4ABA-A23E-497588D8D207}" type="datetimeFigureOut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11/12/21</a:t>
            </a:fld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64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4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40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64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7" y="3529040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59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69930" y="517598"/>
            <a:ext cx="1139829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63" y="487939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2" y="4480404"/>
            <a:ext cx="8257117" cy="3810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r">
              <a:lnSpc>
                <a:spcPts val="2999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2" y="3910339"/>
            <a:ext cx="8257117" cy="508000"/>
          </a:xfrm>
          <a:prstGeom prst="rect">
            <a:avLst/>
          </a:prstGeom>
        </p:spPr>
        <p:txBody>
          <a:bodyPr lIns="91328" tIns="45664" rIns="91328" bIns="45664" anchor="b"/>
          <a:lstStyle>
            <a:lvl1pPr algn="r">
              <a:lnSpc>
                <a:spcPts val="3999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371" y="3311886"/>
            <a:ext cx="1519741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9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9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32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19742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8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8" y="530539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9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871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8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39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603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6" y="1155714"/>
            <a:ext cx="5410947" cy="4707219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50" y="1150859"/>
            <a:ext cx="5325159" cy="471655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33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5" y="242887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2" y="2428902"/>
            <a:ext cx="5869518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7" y="2781316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4" y="3743338"/>
            <a:ext cx="5869518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7" y="4095768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3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4" y="5048578"/>
            <a:ext cx="5869518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6" y="5400992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23" y="1155719"/>
            <a:ext cx="11281134" cy="106256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325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33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0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71" y="5051739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566972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33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0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71" y="5051739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86069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9"/>
            <a:ext cx="10363200" cy="1470025"/>
          </a:xfrm>
          <a:prstGeom prst="rect">
            <a:avLst/>
          </a:prstGeom>
        </p:spPr>
        <p:txBody>
          <a:bodyPr lIns="91328" tIns="45664" rIns="91328" bIns="45664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4"/>
            <a:ext cx="8534400" cy="17526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2" y="6356367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5" y="6356367"/>
            <a:ext cx="3860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7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 smtClean="0">
                <a:solidFill>
                  <a:srgbClr val="009286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0989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atement with Supporting Text_N900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body" sz="quarter" idx="16" hasCustomPrompt="1"/>
          </p:nvPr>
        </p:nvSpPr>
        <p:spPr>
          <a:xfrm>
            <a:off x="6383522" y="2449229"/>
            <a:ext cx="1270801" cy="1"/>
          </a:xfrm>
          <a:prstGeom prst="line">
            <a:avLst/>
          </a:prstGeom>
          <a:ln w="101600">
            <a:solidFill>
              <a:schemeClr val="accent2"/>
            </a:solidFill>
          </a:ln>
        </p:spPr>
        <p:txBody>
          <a:bodyPr lIns="45720" tIns="22860" rIns="45720" bIns="22860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7"/>
          </p:nvPr>
        </p:nvSpPr>
        <p:spPr>
          <a:xfrm>
            <a:off x="889000" y="806450"/>
            <a:ext cx="4573093" cy="2816156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6000" b="0" i="0" spc="-60">
                <a:latin typeface="Circular Pro Bold"/>
                <a:ea typeface="Circular Pro" charset="0"/>
                <a:cs typeface="Circular Pro Bold"/>
              </a:defRPr>
            </a:lvl1pPr>
          </a:lstStyle>
          <a:p>
            <a:r>
              <a:t>Big statement with support</a:t>
            </a:r>
          </a:p>
        </p:txBody>
      </p:sp>
      <p:sp>
        <p:nvSpPr>
          <p:cNvPr id="15" name="Shape 159"/>
          <p:cNvSpPr>
            <a:spLocks noGrp="1"/>
          </p:cNvSpPr>
          <p:nvPr>
            <p:ph type="body" sz="quarter" idx="13"/>
          </p:nvPr>
        </p:nvSpPr>
        <p:spPr>
          <a:xfrm>
            <a:off x="6383522" y="2857826"/>
            <a:ext cx="4924321" cy="1061829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3600" b="0" i="0" spc="-36">
                <a:solidFill>
                  <a:schemeClr val="bg1">
                    <a:alpha val="30000"/>
                  </a:schemeClr>
                </a:solidFill>
                <a:latin typeface="Circular Pro Bold"/>
                <a:ea typeface="Circular Pro" charset="0"/>
                <a:cs typeface="Circular Pro Bold"/>
              </a:defRPr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Please remember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Using a lot of text on slides is like reading your notes to your audience. Not presenting.</a:t>
            </a:r>
          </a:p>
        </p:txBody>
      </p:sp>
      <p:sp>
        <p:nvSpPr>
          <p:cNvPr id="16" name="Shape 160"/>
          <p:cNvSpPr>
            <a:spLocks noGrp="1"/>
          </p:cNvSpPr>
          <p:nvPr>
            <p:ph type="body" sz="quarter" idx="14"/>
          </p:nvPr>
        </p:nvSpPr>
        <p:spPr>
          <a:xfrm>
            <a:off x="6383523" y="4728171"/>
            <a:ext cx="4924322" cy="1061829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3600" b="0" i="0" spc="-36">
                <a:solidFill>
                  <a:schemeClr val="bg1">
                    <a:alpha val="30000"/>
                  </a:schemeClr>
                </a:solidFill>
                <a:latin typeface="Circular Pro Bold"/>
                <a:ea typeface="Circular Pro" charset="0"/>
                <a:cs typeface="Circular Pro Bold"/>
              </a:defRPr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Less is more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If you don’t need any of the points, don’t use them. We don’t believe in filler, baby!</a:t>
            </a:r>
          </a:p>
        </p:txBody>
      </p:sp>
      <p:sp>
        <p:nvSpPr>
          <p:cNvPr id="18" name="Shape 161"/>
          <p:cNvSpPr>
            <a:spLocks noGrp="1"/>
          </p:cNvSpPr>
          <p:nvPr>
            <p:ph type="body" sz="quarter" idx="15"/>
          </p:nvPr>
        </p:nvSpPr>
        <p:spPr>
          <a:xfrm>
            <a:off x="6383523" y="923033"/>
            <a:ext cx="4924322" cy="1061829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3600" b="0" i="0" spc="-36">
                <a:solidFill>
                  <a:schemeClr val="bg1"/>
                </a:solidFill>
                <a:latin typeface="Circular Pro Bold"/>
                <a:ea typeface="Circular Pro" charset="0"/>
                <a:cs typeface="Circular Pro Bold"/>
              </a:defRPr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Spacing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Hold down *Shift* to drag when moving the bar to make sure it stays properly aligned.</a:t>
            </a:r>
          </a:p>
        </p:txBody>
      </p:sp>
    </p:spTree>
    <p:extLst>
      <p:ext uri="{BB962C8B-B14F-4D97-AF65-F5344CB8AC3E}">
        <p14:creationId xmlns:p14="http://schemas.microsoft.com/office/powerpoint/2010/main" val="2417250905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54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5" y="3529021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31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119551" y="488928"/>
            <a:ext cx="1239063" cy="703528"/>
          </a:xfrm>
          <a:prstGeom prst="rect">
            <a:avLst/>
          </a:prstGeom>
          <a:noFill/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71" y="487938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1" y="4480404"/>
            <a:ext cx="8257117" cy="381000"/>
          </a:xfrm>
          <a:prstGeom prst="rect">
            <a:avLst/>
          </a:prstGeom>
        </p:spPr>
        <p:txBody>
          <a:bodyPr lIns="102365" tIns="51182" rIns="102365" bIns="51182"/>
          <a:lstStyle>
            <a:lvl1pPr marL="0" indent="0" algn="r">
              <a:lnSpc>
                <a:spcPts val="3360"/>
              </a:lnSpc>
              <a:spcBef>
                <a:spcPct val="0"/>
              </a:spcBef>
              <a:spcAft>
                <a:spcPct val="0"/>
              </a:spcAft>
              <a:defRPr sz="3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1" y="3910338"/>
            <a:ext cx="8257117" cy="508000"/>
          </a:xfrm>
          <a:prstGeom prst="rect">
            <a:avLst/>
          </a:prstGeom>
        </p:spPr>
        <p:txBody>
          <a:bodyPr lIns="102365" tIns="51182" rIns="102365" bIns="51182" anchor="b"/>
          <a:lstStyle>
            <a:lvl1pPr algn="r">
              <a:lnSpc>
                <a:spcPts val="4477"/>
              </a:lnSpc>
              <a:defRPr sz="45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664128" y="3283213"/>
            <a:ext cx="1646226" cy="703528"/>
          </a:xfrm>
          <a:prstGeom prst="rect">
            <a:avLst/>
          </a:prstGeom>
          <a:noFill/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8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8"/>
            <a:ext cx="2445613" cy="18685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lnSpc>
                <a:spcPct val="100000"/>
              </a:lnSpc>
              <a:defRPr sz="13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8"/>
            <a:ext cx="2445613" cy="18685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lnSpc>
                <a:spcPct val="100000"/>
              </a:lnSpc>
              <a:defRPr sz="13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lnSpc>
                <a:spcPct val="100000"/>
              </a:lnSpc>
              <a:defRPr sz="13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8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1230" fontAlgn="base">
                <a:spcBef>
                  <a:spcPct val="0"/>
                </a:spcBef>
                <a:spcAft>
                  <a:spcPct val="0"/>
                </a:spcAft>
              </a:pPr>
              <a:endParaRPr lang="en-GB" sz="1600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1230" fontAlgn="base">
                <a:spcBef>
                  <a:spcPct val="0"/>
                </a:spcBef>
                <a:spcAft>
                  <a:spcPct val="0"/>
                </a:spcAft>
              </a:pPr>
              <a:endParaRPr lang="en-GB" sz="1600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99266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03" y="1220882"/>
            <a:ext cx="10997655" cy="488108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sz="13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2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2340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03" y="1220882"/>
            <a:ext cx="10997655" cy="488108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sz="13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3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21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318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39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045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7" y="530521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6" y="1155703"/>
            <a:ext cx="5410947" cy="4707219"/>
          </a:xfrm>
          <a:prstGeom prst="rect">
            <a:avLst/>
          </a:prstGeom>
        </p:spPr>
        <p:txBody>
          <a:bodyPr lIns="120904" tIns="120904" rIns="120904" bIns="120904"/>
          <a:lstStyle>
            <a:lvl1pPr>
              <a:defRPr sz="1300"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30" y="1150845"/>
            <a:ext cx="5325159" cy="4716554"/>
          </a:xfrm>
          <a:prstGeom prst="rect">
            <a:avLst/>
          </a:prstGeom>
        </p:spPr>
        <p:txBody>
          <a:bodyPr lIns="120904" tIns="120904" rIns="120904" bIns="120904"/>
          <a:lstStyle>
            <a:lvl1pPr>
              <a:defRPr sz="1300"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13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7" y="530521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5" y="2428879"/>
            <a:ext cx="1473200" cy="1104900"/>
          </a:xfrm>
          <a:prstGeom prst="rect">
            <a:avLst/>
          </a:prstGeom>
        </p:spPr>
        <p:txBody>
          <a:bodyPr lIns="102365" tIns="51182" rIns="102365" bIns="51182"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0" y="2428884"/>
            <a:ext cx="5869518" cy="257175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7" y="2781303"/>
            <a:ext cx="8915400" cy="75247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sz="11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30"/>
            <a:ext cx="1473200" cy="1104900"/>
          </a:xfrm>
          <a:prstGeom prst="rect">
            <a:avLst/>
          </a:prstGeom>
        </p:spPr>
        <p:txBody>
          <a:bodyPr lIns="102365" tIns="51182" rIns="102365" bIns="51182"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3" y="3743333"/>
            <a:ext cx="5869518" cy="257175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7" y="4095755"/>
            <a:ext cx="8915400" cy="75247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4"/>
            <a:ext cx="1473200" cy="1104900"/>
          </a:xfrm>
          <a:prstGeom prst="rect">
            <a:avLst/>
          </a:prstGeom>
        </p:spPr>
        <p:txBody>
          <a:bodyPr lIns="102365" tIns="51182" rIns="102365" bIns="51182"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3" y="5048560"/>
            <a:ext cx="5869518" cy="257175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6" y="5400979"/>
            <a:ext cx="8915400" cy="75247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07" y="1155701"/>
            <a:ext cx="11281134" cy="1062566"/>
          </a:xfrm>
          <a:prstGeom prst="rect">
            <a:avLst/>
          </a:prstGeom>
        </p:spPr>
        <p:txBody>
          <a:bodyPr lIns="120904" tIns="120904" rIns="120904" bIns="120904"/>
          <a:lstStyle>
            <a:lvl1pPr>
              <a:defRPr sz="1300"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latin typeface="Univers 45 Light" pitchFamily="2" charset="0"/>
              </a:defRPr>
            </a:lvl4pPr>
            <a:lvl5pPr>
              <a:defRPr sz="13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712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2365" tIns="51182" rIns="102365" bIns="51182" numCol="1" rtlCol="0" anchor="t" anchorCtr="0" compatLnSpc="1">
            <a:prstTxWarp prst="textNoShape">
              <a:avLst/>
            </a:prstTxWarp>
          </a:bodyPr>
          <a:lstStyle/>
          <a:p>
            <a:pPr defTabSz="116760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1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67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19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49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4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45" y="5051721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524444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94C23C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2365" tIns="51182" rIns="102365" bIns="51182" numCol="1" rtlCol="0" anchor="t" anchorCtr="0" compatLnSpc="1">
            <a:prstTxWarp prst="textNoShape">
              <a:avLst/>
            </a:prstTxWarp>
          </a:bodyPr>
          <a:lstStyle/>
          <a:p>
            <a:pPr defTabSz="116760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1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67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19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49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4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45" y="5051721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408816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3"/>
            <a:ext cx="10363200" cy="1470025"/>
          </a:xfrm>
          <a:prstGeom prst="rect">
            <a:avLst/>
          </a:prstGeom>
        </p:spPr>
        <p:txBody>
          <a:bodyPr lIns="102365" tIns="51182" rIns="102365" bIns="51182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3"/>
            <a:ext cx="8534400" cy="1752600"/>
          </a:xfrm>
          <a:prstGeom prst="rect">
            <a:avLst/>
          </a:prstGeom>
        </p:spPr>
        <p:txBody>
          <a:bodyPr lIns="102365" tIns="51182" rIns="102365" bIns="51182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1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09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2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4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2" y="6356352"/>
            <a:ext cx="2844800" cy="365126"/>
          </a:xfrm>
          <a:prstGeom prst="rect">
            <a:avLst/>
          </a:prstGeom>
        </p:spPr>
        <p:txBody>
          <a:bodyPr lIns="102365" tIns="51182" rIns="102365" bIns="51182"/>
          <a:lstStyle/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5" y="6356352"/>
            <a:ext cx="3860800" cy="365126"/>
          </a:xfrm>
          <a:prstGeom prst="rect">
            <a:avLst/>
          </a:prstGeom>
        </p:spPr>
        <p:txBody>
          <a:bodyPr lIns="102365" tIns="51182" rIns="102365" bIns="51182"/>
          <a:lstStyle/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6"/>
          </a:xfrm>
          <a:prstGeom prst="rect">
            <a:avLst/>
          </a:prstGeom>
        </p:spPr>
        <p:txBody>
          <a:bodyPr lIns="102365" tIns="51182" rIns="102365" bIns="51182"/>
          <a:lstStyle/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 sz="1600" smtClean="0">
                <a:solidFill>
                  <a:srgbClr val="009286"/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 sz="160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8243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5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7" name="Rectangle 30"/>
          <p:cNvSpPr>
            <a:spLocks noChangeArrowheads="1"/>
          </p:cNvSpPr>
          <p:nvPr userDrawn="1"/>
        </p:nvSpPr>
        <p:spPr bwMode="auto">
          <a:xfrm>
            <a:off x="3467915" y="3020804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9" name="Group 37"/>
          <p:cNvGrpSpPr>
            <a:grpSpLocks/>
          </p:cNvGrpSpPr>
          <p:nvPr userDrawn="1"/>
        </p:nvGrpSpPr>
        <p:grpSpPr bwMode="auto">
          <a:xfrm>
            <a:off x="8617299" y="3428281"/>
            <a:ext cx="3572893" cy="1632788"/>
            <a:chOff x="4764" y="2382"/>
            <a:chExt cx="1972" cy="1134"/>
          </a:xfrm>
        </p:grpSpPr>
        <p:sp>
          <p:nvSpPr>
            <p:cNvPr id="10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12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13" name="Rectangle 31"/>
          <p:cNvSpPr>
            <a:spLocks noChangeArrowheads="1"/>
          </p:cNvSpPr>
          <p:nvPr userDrawn="1"/>
        </p:nvSpPr>
        <p:spPr bwMode="auto">
          <a:xfrm>
            <a:off x="1" y="4246116"/>
            <a:ext cx="5931293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14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" y="-7198"/>
            <a:ext cx="12186571" cy="13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5"/>
          <p:cNvGrpSpPr>
            <a:grpSpLocks/>
          </p:cNvGrpSpPr>
          <p:nvPr userDrawn="1"/>
        </p:nvGrpSpPr>
        <p:grpSpPr bwMode="auto">
          <a:xfrm>
            <a:off x="2" y="1"/>
            <a:ext cx="12188380" cy="816395"/>
            <a:chOff x="0" y="0"/>
            <a:chExt cx="6734" cy="567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7" name="AutoShape 13"/>
            <p:cNvSpPr>
              <a:spLocks noChangeArrowheads="1"/>
            </p:cNvSpPr>
            <p:nvPr userDrawn="1"/>
          </p:nvSpPr>
          <p:spPr bwMode="gray">
            <a:xfrm rot="-27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pic>
        <p:nvPicPr>
          <p:cNvPr id="18" name="Picture 14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20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21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3"/>
            <a:ext cx="7717130" cy="436017"/>
          </a:xfrm>
        </p:spPr>
        <p:txBody>
          <a:bodyPr anchor="b"/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0"/>
            <a:ext cx="7698001" cy="200055"/>
          </a:xfrm>
        </p:spPr>
        <p:txBody>
          <a:bodyPr/>
          <a:lstStyle>
            <a:lvl1pPr marL="0" indent="0" algn="r">
              <a:buNone/>
              <a:defRPr sz="13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19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8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5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7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96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1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35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54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6480197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" y="-7198"/>
            <a:ext cx="12186571" cy="13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 b="455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7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9" name="Rectangle 30"/>
          <p:cNvSpPr>
            <a:spLocks noChangeArrowheads="1"/>
          </p:cNvSpPr>
          <p:nvPr userDrawn="1"/>
        </p:nvSpPr>
        <p:spPr bwMode="auto">
          <a:xfrm>
            <a:off x="3467915" y="3020804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11" name="Group 37"/>
          <p:cNvGrpSpPr>
            <a:grpSpLocks/>
          </p:cNvGrpSpPr>
          <p:nvPr userDrawn="1"/>
        </p:nvGrpSpPr>
        <p:grpSpPr bwMode="auto">
          <a:xfrm>
            <a:off x="8617299" y="3428281"/>
            <a:ext cx="3572893" cy="1632788"/>
            <a:chOff x="4764" y="2382"/>
            <a:chExt cx="1972" cy="1134"/>
          </a:xfrm>
        </p:grpSpPr>
        <p:sp>
          <p:nvSpPr>
            <p:cNvPr id="12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3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14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15" name="Rectangle 31"/>
          <p:cNvSpPr>
            <a:spLocks noChangeArrowheads="1"/>
          </p:cNvSpPr>
          <p:nvPr userDrawn="1"/>
        </p:nvSpPr>
        <p:spPr bwMode="auto">
          <a:xfrm>
            <a:off x="1" y="4246116"/>
            <a:ext cx="5931293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16" name="Group 24"/>
          <p:cNvGrpSpPr>
            <a:grpSpLocks/>
          </p:cNvGrpSpPr>
          <p:nvPr userDrawn="1"/>
        </p:nvGrpSpPr>
        <p:grpSpPr bwMode="auto">
          <a:xfrm>
            <a:off x="2" y="1"/>
            <a:ext cx="12188380" cy="816395"/>
            <a:chOff x="0" y="0"/>
            <a:chExt cx="6734" cy="567"/>
          </a:xfrm>
        </p:grpSpPr>
        <p:sp>
          <p:nvSpPr>
            <p:cNvPr id="17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8" name="AutoShape 13"/>
            <p:cNvSpPr>
              <a:spLocks noChangeArrowheads="1"/>
            </p:cNvSpPr>
            <p:nvPr userDrawn="1"/>
          </p:nvSpPr>
          <p:spPr bwMode="gray">
            <a:xfrm rot="-27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pic>
        <p:nvPicPr>
          <p:cNvPr id="19" name="Picture 14" descr="AA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21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22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3"/>
            <a:ext cx="7717130" cy="436017"/>
          </a:xfrm>
        </p:spPr>
        <p:txBody>
          <a:bodyPr anchor="b"/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0"/>
            <a:ext cx="7698001" cy="200055"/>
          </a:xfrm>
        </p:spPr>
        <p:txBody>
          <a:bodyPr/>
          <a:lstStyle>
            <a:lvl1pPr marL="0" indent="0" algn="r">
              <a:buNone/>
              <a:defRPr sz="13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19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8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5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7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96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1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35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54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5365491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5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7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Rectangle 31"/>
          <p:cNvSpPr>
            <a:spLocks noChangeArrowheads="1"/>
          </p:cNvSpPr>
          <p:nvPr userDrawn="1"/>
        </p:nvSpPr>
        <p:spPr bwMode="auto">
          <a:xfrm>
            <a:off x="1" y="4246115"/>
            <a:ext cx="5931293" cy="814954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9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11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12" name="Rechthoek 16"/>
          <p:cNvSpPr/>
          <p:nvPr userDrawn="1"/>
        </p:nvSpPr>
        <p:spPr>
          <a:xfrm>
            <a:off x="0" y="1"/>
            <a:ext cx="12192000" cy="1176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56" tIns="45529" rIns="91056" bIns="45529" anchor="ctr"/>
          <a:lstStyle/>
          <a:p>
            <a:pPr algn="ctr" defTabSz="1038646">
              <a:defRPr/>
            </a:pPr>
            <a:endParaRPr lang="nl-NL" sz="2100">
              <a:solidFill>
                <a:prstClr val="white"/>
              </a:solidFill>
            </a:endParaRPr>
          </a:p>
        </p:txBody>
      </p:sp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293336" y="3020804"/>
            <a:ext cx="1905904" cy="40747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5" y="3886175"/>
            <a:ext cx="7717130" cy="436017"/>
          </a:xfrm>
        </p:spPr>
        <p:txBody>
          <a:bodyPr/>
          <a:lstStyle>
            <a:lvl1pPr algn="r"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72438" y="4744968"/>
            <a:ext cx="7721122" cy="246221"/>
          </a:xfrm>
        </p:spPr>
        <p:txBody>
          <a:bodyPr anchor="b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51932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86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579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772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966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15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35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545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4399616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70594" y="6423166"/>
            <a:ext cx="1232594" cy="243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64055" y="1339061"/>
            <a:ext cx="9853512" cy="1384995"/>
          </a:xfr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defRPr b="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3pPr>
            <a:lvl4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4pPr>
            <a:lvl5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A647FC-EAE2-486D-B070-8C7F9BE84968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66253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64614" y="1339061"/>
            <a:ext cx="4603815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423606" y="1327500"/>
            <a:ext cx="4593960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29853-1BC6-4013-B9B3-8B901DF8D41D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9108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2" y="1155704"/>
            <a:ext cx="5410947" cy="4707219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53" y="1150849"/>
            <a:ext cx="5325159" cy="471655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356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18" y="1151880"/>
            <a:ext cx="10199216" cy="5721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6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8" name="Group 37"/>
          <p:cNvGrpSpPr>
            <a:grpSpLocks/>
          </p:cNvGrpSpPr>
          <p:nvPr userDrawn="1"/>
        </p:nvGrpSpPr>
        <p:grpSpPr bwMode="auto">
          <a:xfrm>
            <a:off x="8617299" y="3428281"/>
            <a:ext cx="3572893" cy="1632788"/>
            <a:chOff x="4764" y="2382"/>
            <a:chExt cx="1972" cy="1134"/>
          </a:xfrm>
        </p:grpSpPr>
        <p:sp>
          <p:nvSpPr>
            <p:cNvPr id="9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0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defTabSz="10377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nl-NL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 userDrawn="1"/>
        </p:nvGrpSpPr>
        <p:grpSpPr bwMode="auto">
          <a:xfrm>
            <a:off x="3622" y="1"/>
            <a:ext cx="12188380" cy="816395"/>
            <a:chOff x="0" y="0"/>
            <a:chExt cx="6734" cy="567"/>
          </a:xfrm>
        </p:grpSpPr>
        <p:sp>
          <p:nvSpPr>
            <p:cNvPr id="13" name="Rectangle 21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defTabSz="1036638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AutoShape 13"/>
            <p:cNvSpPr>
              <a:spLocks noChangeArrowheads="1"/>
            </p:cNvSpPr>
            <p:nvPr userDrawn="1"/>
          </p:nvSpPr>
          <p:spPr bwMode="gray">
            <a:xfrm rot="-27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defTabSz="1036638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5" name="Picture 23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30"/>
          <p:cNvSpPr>
            <a:spLocks noChangeArrowheads="1"/>
          </p:cNvSpPr>
          <p:nvPr userDrawn="1"/>
        </p:nvSpPr>
        <p:spPr bwMode="auto">
          <a:xfrm>
            <a:off x="3467915" y="3020804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103663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7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103663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" name="Rectangle 31"/>
          <p:cNvSpPr>
            <a:spLocks noChangeArrowheads="1"/>
          </p:cNvSpPr>
          <p:nvPr userDrawn="1"/>
        </p:nvSpPr>
        <p:spPr bwMode="auto">
          <a:xfrm>
            <a:off x="1" y="4246116"/>
            <a:ext cx="5931293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103663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grpSp>
        <p:nvGrpSpPr>
          <p:cNvPr id="19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20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77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nl-NL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1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77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nl-NL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221842"/>
            <a:ext cx="7717130" cy="436017"/>
          </a:xfrm>
        </p:spPr>
        <p:txBody>
          <a:bodyPr anchor="b"/>
          <a:lstStyle>
            <a:lvl1pPr algn="r"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4" y="4755834"/>
            <a:ext cx="7698001" cy="246221"/>
          </a:xfrm>
        </p:spPr>
        <p:txBody>
          <a:bodyPr/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517983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wer goals - 4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rc 28"/>
          <p:cNvSpPr>
            <a:spLocks/>
          </p:cNvSpPr>
          <p:nvPr userDrawn="1"/>
        </p:nvSpPr>
        <p:spPr bwMode="auto">
          <a:xfrm flipH="1" flipV="1">
            <a:off x="317381" y="2871686"/>
            <a:ext cx="5073084" cy="3681514"/>
          </a:xfrm>
          <a:custGeom>
            <a:avLst/>
            <a:gdLst>
              <a:gd name="T0" fmla="*/ 0 w 21484"/>
              <a:gd name="T1" fmla="*/ 0 h 21600"/>
              <a:gd name="T2" fmla="*/ 2147483647 w 21484"/>
              <a:gd name="T3" fmla="*/ 2147483647 h 21600"/>
              <a:gd name="T4" fmla="*/ 0 w 21484"/>
              <a:gd name="T5" fmla="*/ 2147483647 h 21600"/>
              <a:gd name="T6" fmla="*/ 0 60000 65536"/>
              <a:gd name="T7" fmla="*/ 0 60000 65536"/>
              <a:gd name="T8" fmla="*/ 0 60000 65536"/>
              <a:gd name="T9" fmla="*/ 0 w 21484"/>
              <a:gd name="T10" fmla="*/ 0 h 21600"/>
              <a:gd name="T11" fmla="*/ 21484 w 2148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84" h="21600" fill="none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</a:path>
              <a:path w="21484" h="21600" stroke="0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lIns="100140" tIns="52073" rIns="100140" bIns="52073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0" name="Line 7"/>
          <p:cNvSpPr>
            <a:spLocks noChangeShapeType="1"/>
          </p:cNvSpPr>
          <p:nvPr userDrawn="1"/>
        </p:nvSpPr>
        <p:spPr bwMode="auto">
          <a:xfrm flipH="1">
            <a:off x="486461" y="1024449"/>
            <a:ext cx="9948257" cy="2072214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2" name="Line 8"/>
          <p:cNvSpPr>
            <a:spLocks noChangeShapeType="1"/>
          </p:cNvSpPr>
          <p:nvPr userDrawn="1"/>
        </p:nvSpPr>
        <p:spPr bwMode="auto">
          <a:xfrm flipV="1">
            <a:off x="4207715" y="1385317"/>
            <a:ext cx="6795447" cy="487091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3" name="Rectangle 94"/>
          <p:cNvSpPr/>
          <p:nvPr userDrawn="1"/>
        </p:nvSpPr>
        <p:spPr bwMode="auto">
          <a:xfrm>
            <a:off x="-33972" y="6262119"/>
            <a:ext cx="12225972" cy="595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4" name="Rectangle 89"/>
          <p:cNvSpPr/>
          <p:nvPr userDrawn="1"/>
        </p:nvSpPr>
        <p:spPr bwMode="auto">
          <a:xfrm>
            <a:off x="-33970" y="1"/>
            <a:ext cx="753955" cy="6283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2" name="Line 8"/>
          <p:cNvSpPr>
            <a:spLocks noChangeShapeType="1"/>
          </p:cNvSpPr>
          <p:nvPr userDrawn="1"/>
        </p:nvSpPr>
        <p:spPr bwMode="auto">
          <a:xfrm flipV="1">
            <a:off x="8078207" y="1537718"/>
            <a:ext cx="3128153" cy="4718508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87788" tIns="45650" rIns="87788" bIns="45650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64" name="Arc 9"/>
          <p:cNvSpPr>
            <a:spLocks/>
          </p:cNvSpPr>
          <p:nvPr userDrawn="1"/>
        </p:nvSpPr>
        <p:spPr bwMode="auto">
          <a:xfrm rot="10800000">
            <a:off x="9771633" y="677619"/>
            <a:ext cx="1872558" cy="95584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chemeClr val="accent1"/>
            </a:solidFill>
            <a:round/>
            <a:headEnd/>
            <a:tailEnd/>
          </a:ln>
        </p:spPr>
        <p:txBody>
          <a:bodyPr rot="10800000" lIns="0" tIns="0" rIns="0" bIns="0" anchor="ctr"/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 </a:t>
            </a:r>
          </a:p>
        </p:txBody>
      </p:sp>
      <p:sp>
        <p:nvSpPr>
          <p:cNvPr id="65" name="Text Box 159"/>
          <p:cNvSpPr txBox="1">
            <a:spLocks noChangeArrowheads="1"/>
          </p:cNvSpPr>
          <p:nvPr userDrawn="1"/>
        </p:nvSpPr>
        <p:spPr bwMode="auto">
          <a:xfrm rot="10800000">
            <a:off x="722192" y="554110"/>
            <a:ext cx="10921996" cy="582440"/>
          </a:xfrm>
          <a:prstGeom prst="rect">
            <a:avLst/>
          </a:prstGeom>
          <a:solidFill>
            <a:schemeClr val="accent2"/>
          </a:solidFill>
          <a:ln w="12700" algn="ctr">
            <a:noFill/>
            <a:miter lim="800000"/>
            <a:headEnd/>
            <a:tailEnd/>
          </a:ln>
        </p:spPr>
        <p:txBody>
          <a:bodyPr rot="10800000" lIns="0" tIns="0" rIns="0" bIns="0" anchor="ctr"/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</a:pPr>
            <a:endParaRPr lang="en-US" sz="1300" b="1">
              <a:solidFill>
                <a:srgbClr val="FFFFFF"/>
              </a:solidFill>
              <a:latin typeface="Arial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66" name="Rectangle 80"/>
          <p:cNvSpPr/>
          <p:nvPr userDrawn="1"/>
        </p:nvSpPr>
        <p:spPr bwMode="auto">
          <a:xfrm>
            <a:off x="11660590" y="566083"/>
            <a:ext cx="531411" cy="577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7" name="TextBox 54"/>
          <p:cNvSpPr txBox="1">
            <a:spLocks noChangeArrowheads="1"/>
          </p:cNvSpPr>
          <p:nvPr userDrawn="1"/>
        </p:nvSpPr>
        <p:spPr bwMode="auto">
          <a:xfrm rot="1865884">
            <a:off x="9927465" y="1026540"/>
            <a:ext cx="1208731" cy="311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0759" tIns="55381" rIns="110759" bIns="55381">
            <a:spAutoFit/>
          </a:bodyPr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</a:pPr>
            <a:r>
              <a:rPr lang="en-US" sz="1300" b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Goals</a:t>
            </a:r>
          </a:p>
        </p:txBody>
      </p:sp>
      <p:sp>
        <p:nvSpPr>
          <p:cNvPr id="69" name="Tijdelijke aanduiding voor tekst 46"/>
          <p:cNvSpPr>
            <a:spLocks noGrp="1"/>
          </p:cNvSpPr>
          <p:nvPr>
            <p:ph type="body" sz="quarter" idx="10" hasCustomPrompt="1"/>
          </p:nvPr>
        </p:nvSpPr>
        <p:spPr>
          <a:xfrm>
            <a:off x="798846" y="588135"/>
            <a:ext cx="1881161" cy="5309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 1</a:t>
            </a:r>
          </a:p>
          <a:p>
            <a:pPr lvl="0"/>
            <a:r>
              <a:rPr lang="en-US"/>
              <a:t>Focus</a:t>
            </a:r>
          </a:p>
        </p:txBody>
      </p:sp>
      <p:sp>
        <p:nvSpPr>
          <p:cNvPr id="70" name="Tijdelijke aanduiding voor tekst 46"/>
          <p:cNvSpPr>
            <a:spLocks noGrp="1"/>
          </p:cNvSpPr>
          <p:nvPr>
            <p:ph type="body" sz="quarter" idx="11" hasCustomPrompt="1"/>
          </p:nvPr>
        </p:nvSpPr>
        <p:spPr>
          <a:xfrm>
            <a:off x="3075229" y="588135"/>
            <a:ext cx="3771678" cy="5309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 2</a:t>
            </a:r>
          </a:p>
          <a:p>
            <a:pPr lvl="0"/>
            <a:r>
              <a:rPr lang="en-US"/>
              <a:t>Focus</a:t>
            </a:r>
          </a:p>
        </p:txBody>
      </p:sp>
      <p:sp>
        <p:nvSpPr>
          <p:cNvPr id="71" name="Tijdelijke aanduiding voor tekst 46"/>
          <p:cNvSpPr>
            <a:spLocks noGrp="1"/>
          </p:cNvSpPr>
          <p:nvPr>
            <p:ph type="body" sz="quarter" idx="12" hasCustomPrompt="1"/>
          </p:nvPr>
        </p:nvSpPr>
        <p:spPr>
          <a:xfrm>
            <a:off x="7217734" y="599715"/>
            <a:ext cx="2685997" cy="5309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 3</a:t>
            </a:r>
          </a:p>
          <a:p>
            <a:pPr lvl="0"/>
            <a:r>
              <a:rPr lang="en-US"/>
              <a:t>Focus</a:t>
            </a:r>
          </a:p>
        </p:txBody>
      </p:sp>
      <p:sp>
        <p:nvSpPr>
          <p:cNvPr id="73" name="Tijdelijke aanduiding voor tekst 46"/>
          <p:cNvSpPr>
            <a:spLocks noGrp="1"/>
          </p:cNvSpPr>
          <p:nvPr>
            <p:ph type="body" sz="quarter" idx="13" hasCustomPrompt="1"/>
          </p:nvPr>
        </p:nvSpPr>
        <p:spPr>
          <a:xfrm rot="2039039">
            <a:off x="9822206" y="873813"/>
            <a:ext cx="1881161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</a:t>
            </a:r>
          </a:p>
        </p:txBody>
      </p:sp>
      <p:sp>
        <p:nvSpPr>
          <p:cNvPr id="75" name="Tijdelijke aanduiding voor tekst 46"/>
          <p:cNvSpPr>
            <a:spLocks noGrp="1"/>
          </p:cNvSpPr>
          <p:nvPr>
            <p:ph type="body" sz="quarter" idx="16" hasCustomPrompt="1"/>
          </p:nvPr>
        </p:nvSpPr>
        <p:spPr>
          <a:xfrm>
            <a:off x="595341" y="6283781"/>
            <a:ext cx="3366075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Product area 2</a:t>
            </a:r>
          </a:p>
        </p:txBody>
      </p:sp>
      <p:sp>
        <p:nvSpPr>
          <p:cNvPr id="82" name="Arc 6"/>
          <p:cNvSpPr>
            <a:spLocks/>
          </p:cNvSpPr>
          <p:nvPr userDrawn="1"/>
        </p:nvSpPr>
        <p:spPr bwMode="auto">
          <a:xfrm flipH="1" flipV="1">
            <a:off x="2813831" y="670407"/>
            <a:ext cx="8830359" cy="4488191"/>
          </a:xfrm>
          <a:custGeom>
            <a:avLst/>
            <a:gdLst>
              <a:gd name="T0" fmla="*/ 0 w 21484"/>
              <a:gd name="T1" fmla="*/ 0 h 21600"/>
              <a:gd name="T2" fmla="*/ 2147483647 w 21484"/>
              <a:gd name="T3" fmla="*/ 2147483647 h 21600"/>
              <a:gd name="T4" fmla="*/ 0 w 21484"/>
              <a:gd name="T5" fmla="*/ 2147483647 h 21600"/>
              <a:gd name="T6" fmla="*/ 0 60000 65536"/>
              <a:gd name="T7" fmla="*/ 0 60000 65536"/>
              <a:gd name="T8" fmla="*/ 0 60000 65536"/>
              <a:gd name="T9" fmla="*/ 0 w 21484"/>
              <a:gd name="T10" fmla="*/ 0 h 21600"/>
              <a:gd name="T11" fmla="*/ 21484 w 2148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84" h="21600" fill="none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</a:path>
              <a:path w="21484" h="21600" stroke="0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chemeClr val="accent3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85" name="TextBox 54"/>
          <p:cNvSpPr txBox="1">
            <a:spLocks noChangeArrowheads="1"/>
          </p:cNvSpPr>
          <p:nvPr userDrawn="1"/>
        </p:nvSpPr>
        <p:spPr bwMode="auto">
          <a:xfrm rot="423852">
            <a:off x="7945766" y="4836844"/>
            <a:ext cx="2850046" cy="311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0759" tIns="55381" rIns="110759" bIns="55381">
            <a:spAutoFit/>
          </a:bodyPr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</a:pPr>
            <a:r>
              <a:rPr lang="en-US" sz="1300" b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 </a:t>
            </a:r>
          </a:p>
        </p:txBody>
      </p:sp>
      <p:sp>
        <p:nvSpPr>
          <p:cNvPr id="86" name="Arc 28"/>
          <p:cNvSpPr>
            <a:spLocks/>
          </p:cNvSpPr>
          <p:nvPr userDrawn="1"/>
        </p:nvSpPr>
        <p:spPr bwMode="auto">
          <a:xfrm flipH="1" flipV="1">
            <a:off x="6971672" y="890662"/>
            <a:ext cx="4676764" cy="2319890"/>
          </a:xfrm>
          <a:custGeom>
            <a:avLst/>
            <a:gdLst>
              <a:gd name="T0" fmla="*/ 0 w 21484"/>
              <a:gd name="T1" fmla="*/ 0 h 21600"/>
              <a:gd name="T2" fmla="*/ 2147483647 w 21484"/>
              <a:gd name="T3" fmla="*/ 2147483647 h 21600"/>
              <a:gd name="T4" fmla="*/ 0 w 21484"/>
              <a:gd name="T5" fmla="*/ 2147483647 h 21600"/>
              <a:gd name="T6" fmla="*/ 0 60000 65536"/>
              <a:gd name="T7" fmla="*/ 0 60000 65536"/>
              <a:gd name="T8" fmla="*/ 0 60000 65536"/>
              <a:gd name="T9" fmla="*/ 0 w 21484"/>
              <a:gd name="T10" fmla="*/ 0 h 21600"/>
              <a:gd name="T11" fmla="*/ 21484 w 2148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84" h="21600" fill="none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</a:path>
              <a:path w="21484" h="21600" stroke="0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5" name="Line 7"/>
          <p:cNvSpPr>
            <a:spLocks noChangeShapeType="1"/>
          </p:cNvSpPr>
          <p:nvPr userDrawn="1"/>
        </p:nvSpPr>
        <p:spPr bwMode="auto">
          <a:xfrm flipH="1">
            <a:off x="728233" y="1385317"/>
            <a:ext cx="9617511" cy="388726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6" name="Rectangle 20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 rot="16200000" flipH="1">
            <a:off x="-412166" y="1846441"/>
            <a:ext cx="1816288" cy="434483"/>
          </a:xfrm>
          <a:prstGeom prst="rect">
            <a:avLst/>
          </a:prstGeom>
          <a:solidFill>
            <a:srgbClr val="0070C0"/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  <a:defRPr/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52" name="Rectangle 20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 flipH="1">
            <a:off x="8220652" y="6262670"/>
            <a:ext cx="3423548" cy="358477"/>
          </a:xfrm>
          <a:prstGeom prst="rect">
            <a:avLst/>
          </a:prstGeom>
          <a:solidFill>
            <a:srgbClr val="FF9933"/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  <a:sym typeface="WingDings" pitchFamily="2" charset="2"/>
            </a:endParaRPr>
          </a:p>
        </p:txBody>
      </p:sp>
      <p:sp>
        <p:nvSpPr>
          <p:cNvPr id="58" name="Tijdelijke aanduiding voor tekst 46"/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358847" y="1923821"/>
            <a:ext cx="1728887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1</a:t>
            </a:r>
          </a:p>
        </p:txBody>
      </p:sp>
      <p:sp>
        <p:nvSpPr>
          <p:cNvPr id="59" name="Tijdelijke aanduiding voor tekst 46"/>
          <p:cNvSpPr>
            <a:spLocks noGrp="1"/>
          </p:cNvSpPr>
          <p:nvPr>
            <p:ph type="body" sz="quarter" idx="15" hasCustomPrompt="1"/>
          </p:nvPr>
        </p:nvSpPr>
        <p:spPr>
          <a:xfrm>
            <a:off x="8558983" y="6302669"/>
            <a:ext cx="2707275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5</a:t>
            </a:r>
          </a:p>
        </p:txBody>
      </p:sp>
      <p:sp>
        <p:nvSpPr>
          <p:cNvPr id="60" name="Rectangle 20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 flipH="1">
            <a:off x="4371913" y="6264641"/>
            <a:ext cx="3562802" cy="356508"/>
          </a:xfrm>
          <a:prstGeom prst="rect">
            <a:avLst/>
          </a:prstGeom>
          <a:solidFill>
            <a:srgbClr val="7030A0"/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  <a:sym typeface="WingDings" pitchFamily="2" charset="2"/>
            </a:endParaRPr>
          </a:p>
        </p:txBody>
      </p:sp>
      <p:sp>
        <p:nvSpPr>
          <p:cNvPr id="61" name="Tijdelijke aanduiding voor tekst 46"/>
          <p:cNvSpPr>
            <a:spLocks noGrp="1"/>
          </p:cNvSpPr>
          <p:nvPr>
            <p:ph type="body" sz="quarter" idx="17" hasCustomPrompt="1"/>
          </p:nvPr>
        </p:nvSpPr>
        <p:spPr>
          <a:xfrm>
            <a:off x="4822314" y="6302670"/>
            <a:ext cx="2783123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4</a:t>
            </a:r>
          </a:p>
        </p:txBody>
      </p:sp>
      <p:sp>
        <p:nvSpPr>
          <p:cNvPr id="47" name="Rectangle 20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 rot="16200000" flipH="1">
            <a:off x="-501956" y="3943900"/>
            <a:ext cx="1991319" cy="43903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  <a:defRPr/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48" name="Tijdelijke aanduiding voor tekst 46"/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-304114" y="4037760"/>
            <a:ext cx="1663847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2</a:t>
            </a:r>
          </a:p>
        </p:txBody>
      </p:sp>
      <p:sp>
        <p:nvSpPr>
          <p:cNvPr id="3" name="Freeform 2"/>
          <p:cNvSpPr/>
          <p:nvPr userDrawn="1"/>
        </p:nvSpPr>
        <p:spPr>
          <a:xfrm>
            <a:off x="278736" y="5354081"/>
            <a:ext cx="3793710" cy="1267067"/>
          </a:xfrm>
          <a:custGeom>
            <a:avLst/>
            <a:gdLst>
              <a:gd name="connsiteX0" fmla="*/ 381000 w 3327400"/>
              <a:gd name="connsiteY0" fmla="*/ 0 h 1397000"/>
              <a:gd name="connsiteX1" fmla="*/ 0 w 3327400"/>
              <a:gd name="connsiteY1" fmla="*/ 0 h 1397000"/>
              <a:gd name="connsiteX2" fmla="*/ 0 w 3327400"/>
              <a:gd name="connsiteY2" fmla="*/ 1397000 h 1397000"/>
              <a:gd name="connsiteX3" fmla="*/ 3327400 w 3327400"/>
              <a:gd name="connsiteY3" fmla="*/ 1397000 h 1397000"/>
              <a:gd name="connsiteX4" fmla="*/ 3327400 w 3327400"/>
              <a:gd name="connsiteY4" fmla="*/ 1003300 h 1397000"/>
              <a:gd name="connsiteX5" fmla="*/ 381000 w 3327400"/>
              <a:gd name="connsiteY5" fmla="*/ 1003300 h 1397000"/>
              <a:gd name="connsiteX6" fmla="*/ 381000 w 3327400"/>
              <a:gd name="connsiteY6" fmla="*/ 0 h 139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7400" h="1397000">
                <a:moveTo>
                  <a:pt x="381000" y="0"/>
                </a:moveTo>
                <a:lnTo>
                  <a:pt x="0" y="0"/>
                </a:lnTo>
                <a:lnTo>
                  <a:pt x="0" y="1397000"/>
                </a:lnTo>
                <a:lnTo>
                  <a:pt x="3327400" y="1397000"/>
                </a:lnTo>
                <a:lnTo>
                  <a:pt x="3327400" y="1003300"/>
                </a:lnTo>
                <a:lnTo>
                  <a:pt x="381000" y="1003300"/>
                </a:lnTo>
                <a:lnTo>
                  <a:pt x="381000" y="0"/>
                </a:lnTo>
                <a:close/>
              </a:path>
            </a:pathLst>
          </a:custGeom>
          <a:solidFill>
            <a:srgbClr val="00B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6638" fontAlgn="base">
              <a:spcBef>
                <a:spcPct val="0"/>
              </a:spcBef>
              <a:spcAft>
                <a:spcPct val="0"/>
              </a:spcAft>
            </a:pPr>
            <a:endParaRPr lang="en-GB" sz="2100">
              <a:solidFill>
                <a:prstClr val="white"/>
              </a:solidFill>
            </a:endParaRPr>
          </a:p>
        </p:txBody>
      </p:sp>
      <p:sp>
        <p:nvSpPr>
          <p:cNvPr id="49" name="Tijdelijke aanduiding voor tekst 46"/>
          <p:cNvSpPr>
            <a:spLocks noGrp="1"/>
          </p:cNvSpPr>
          <p:nvPr>
            <p:ph type="body" sz="quarter" idx="19" hasCustomPrompt="1"/>
          </p:nvPr>
        </p:nvSpPr>
        <p:spPr>
          <a:xfrm>
            <a:off x="1005840" y="6302669"/>
            <a:ext cx="2783123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3</a:t>
            </a:r>
          </a:p>
        </p:txBody>
      </p:sp>
      <p:sp>
        <p:nvSpPr>
          <p:cNvPr id="50" name="Rectangle 89"/>
          <p:cNvSpPr/>
          <p:nvPr userDrawn="1"/>
        </p:nvSpPr>
        <p:spPr bwMode="auto">
          <a:xfrm>
            <a:off x="11660590" y="1"/>
            <a:ext cx="531411" cy="6283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 userDrawn="1"/>
        </p:nvSpPr>
        <p:spPr bwMode="auto">
          <a:xfrm>
            <a:off x="712603" y="554117"/>
            <a:ext cx="10931595" cy="5708554"/>
          </a:xfrm>
          <a:prstGeom prst="rect">
            <a:avLst/>
          </a:prstGeom>
          <a:noFill/>
          <a:ln w="9525">
            <a:solidFill>
              <a:srgbClr val="003366"/>
            </a:solidFill>
            <a:miter lim="800000"/>
            <a:headEnd/>
            <a:tailEnd/>
          </a:ln>
        </p:spPr>
        <p:txBody>
          <a:bodyPr wrap="none" lIns="83795" tIns="43574" rIns="83795" bIns="43574" anchor="ctr"/>
          <a:lstStyle/>
          <a:p>
            <a:pPr defTabSz="88973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charset="0"/>
              <a:ea typeface="ＭＳ Ｐゴシック" pitchFamily="34" charset="-128"/>
              <a:cs typeface="Arial" pitchFamily="34" charset="0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713219" y="1136549"/>
            <a:ext cx="928616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501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16097"/>
            <a:ext cx="9144000" cy="147999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94037"/>
            <a:ext cx="9144000" cy="915099"/>
          </a:xfrm>
        </p:spPr>
        <p:txBody>
          <a:bodyPr/>
          <a:lstStyle>
            <a:lvl1pPr marL="0" indent="0" algn="l">
              <a:buNone/>
              <a:defRPr sz="3200"/>
            </a:lvl1pPr>
            <a:lvl2pPr marL="609585" indent="0" algn="ctr">
              <a:buNone/>
              <a:defRPr sz="270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00"/>
            </a:lvl4pPr>
            <a:lvl5pPr marL="2438339" indent="0" algn="ctr">
              <a:buNone/>
              <a:defRPr sz="2100"/>
            </a:lvl5pPr>
            <a:lvl6pPr marL="3047924" indent="0" algn="ctr">
              <a:buNone/>
              <a:defRPr sz="2100"/>
            </a:lvl6pPr>
            <a:lvl7pPr marL="3657509" indent="0" algn="ctr">
              <a:buNone/>
              <a:defRPr sz="2100"/>
            </a:lvl7pPr>
            <a:lvl8pPr marL="4267093" indent="0" algn="ctr">
              <a:buNone/>
              <a:defRPr sz="2100"/>
            </a:lvl8pPr>
            <a:lvl9pPr marL="4876678" indent="0" algn="ctr">
              <a:buNone/>
              <a:defRPr sz="21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538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9651" y="1062575"/>
            <a:ext cx="9144000" cy="769372"/>
          </a:xfrm>
        </p:spPr>
        <p:txBody>
          <a:bodyPr anchor="b">
            <a:normAutofit/>
          </a:bodyPr>
          <a:lstStyle>
            <a:lvl1pPr algn="ctr">
              <a:defRPr sz="3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9651" y="1829896"/>
            <a:ext cx="9144000" cy="457549"/>
          </a:xfrm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09585" indent="0" algn="ctr">
              <a:buNone/>
              <a:defRPr sz="270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00"/>
            </a:lvl4pPr>
            <a:lvl5pPr marL="2438339" indent="0" algn="ctr">
              <a:buNone/>
              <a:defRPr sz="2100"/>
            </a:lvl5pPr>
            <a:lvl6pPr marL="3047924" indent="0" algn="ctr">
              <a:buNone/>
              <a:defRPr sz="2100"/>
            </a:lvl6pPr>
            <a:lvl7pPr marL="3657509" indent="0" algn="ctr">
              <a:buNone/>
              <a:defRPr sz="2100"/>
            </a:lvl7pPr>
            <a:lvl8pPr marL="4267093" indent="0" algn="ctr">
              <a:buNone/>
              <a:defRPr sz="2100"/>
            </a:lvl8pPr>
            <a:lvl9pPr marL="4876678" indent="0" algn="ctr">
              <a:buNone/>
              <a:defRPr sz="21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355" y="2440311"/>
            <a:ext cx="3227293" cy="3603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-15270" r="69878" b="15270"/>
          <a:stretch/>
        </p:blipFill>
        <p:spPr>
          <a:xfrm>
            <a:off x="11241024" y="4702237"/>
            <a:ext cx="950977" cy="2155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39061" r="63943" b="-3533"/>
          <a:stretch/>
        </p:blipFill>
        <p:spPr>
          <a:xfrm rot="10800000">
            <a:off x="-12192" y="5462016"/>
            <a:ext cx="1075525" cy="13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80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813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4"/>
          </p:nvPr>
        </p:nvSpPr>
        <p:spPr bwMode="gray">
          <a:xfrm>
            <a:off x="849718" y="1454459"/>
            <a:ext cx="4921856" cy="6951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17" tIns="60958" rIns="121917" bIns="60958" numCol="1" anchor="b" anchorCtr="0" compatLnSpc="1">
            <a:prstTxWarp prst="textNoShape">
              <a:avLst/>
            </a:prstTxWarp>
            <a:normAutofit/>
          </a:bodyPr>
          <a:lstStyle>
            <a:lvl1pPr>
              <a:defRPr lang="en-US" sz="2400" b="1" dirty="0" smtClean="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849718" y="2149560"/>
            <a:ext cx="4921856" cy="4100555"/>
          </a:xfrm>
        </p:spPr>
        <p:txBody>
          <a:bodyPr/>
          <a:lstStyle>
            <a:lvl1pPr>
              <a:spcBef>
                <a:spcPts val="1333"/>
              </a:spcBef>
              <a:defRPr sz="2700"/>
            </a:lvl1pPr>
            <a:lvl2pPr>
              <a:spcBef>
                <a:spcPts val="667"/>
              </a:spcBef>
              <a:defRPr sz="2400"/>
            </a:lvl2pPr>
            <a:lvl3pPr>
              <a:spcBef>
                <a:spcPts val="667"/>
              </a:spcBef>
              <a:defRPr sz="2100"/>
            </a:lvl3pPr>
            <a:lvl4pPr>
              <a:spcBef>
                <a:spcPts val="667"/>
              </a:spcBef>
              <a:defRPr sz="1900"/>
            </a:lvl4pPr>
            <a:lvl5pPr marL="2285943" indent="-304792">
              <a:spcBef>
                <a:spcPts val="667"/>
              </a:spcBef>
              <a:defRPr sz="19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431944" y="1454459"/>
            <a:ext cx="4921856" cy="6951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17" tIns="60958" rIns="121917" bIns="60958" numCol="1" anchor="b" anchorCtr="0" compatLnSpc="1">
            <a:prstTxWarp prst="textNoShape">
              <a:avLst/>
            </a:prstTxWarp>
            <a:normAutofit/>
          </a:bodyPr>
          <a:lstStyle>
            <a:lvl1pPr>
              <a:defRPr lang="en-US" sz="2400" b="1" dirty="0" smtClean="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/>
          </p:nvPr>
        </p:nvSpPr>
        <p:spPr bwMode="gray">
          <a:xfrm>
            <a:off x="6431944" y="2149560"/>
            <a:ext cx="4921856" cy="4100555"/>
          </a:xfrm>
        </p:spPr>
        <p:txBody>
          <a:bodyPr/>
          <a:lstStyle>
            <a:lvl1pPr>
              <a:spcBef>
                <a:spcPts val="1333"/>
              </a:spcBef>
              <a:defRPr sz="2700"/>
            </a:lvl1pPr>
            <a:lvl2pPr>
              <a:spcBef>
                <a:spcPts val="667"/>
              </a:spcBef>
              <a:defRPr sz="2400"/>
            </a:lvl2pPr>
            <a:lvl3pPr>
              <a:spcBef>
                <a:spcPts val="667"/>
              </a:spcBef>
              <a:defRPr sz="2100"/>
            </a:lvl3pPr>
            <a:lvl4pPr>
              <a:spcBef>
                <a:spcPts val="667"/>
              </a:spcBef>
              <a:defRPr sz="1900"/>
            </a:lvl4pPr>
            <a:lvl5pPr marL="2285943" indent="-304792">
              <a:spcBef>
                <a:spcPts val="667"/>
              </a:spcBef>
              <a:defRPr sz="19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4055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63628"/>
            <a:ext cx="5156200" cy="4537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563628"/>
            <a:ext cx="5156200" cy="4537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73712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2"/>
          <p:cNvSpPr>
            <a:spLocks noGrp="1"/>
          </p:cNvSpPr>
          <p:nvPr>
            <p:ph sz="quarter" idx="14"/>
          </p:nvPr>
        </p:nvSpPr>
        <p:spPr>
          <a:xfrm>
            <a:off x="837921" y="1563628"/>
            <a:ext cx="5156480" cy="4537943"/>
          </a:xfrm>
        </p:spPr>
        <p:txBody>
          <a:bodyPr lIns="121917" rIns="121917">
            <a:noAutofit/>
          </a:bodyPr>
          <a:lstStyle>
            <a:lvl1pPr marL="0" indent="0">
              <a:spcBef>
                <a:spcPts val="1333"/>
              </a:spcBef>
              <a:buFontTx/>
              <a:buNone/>
              <a:defRPr sz="1900"/>
            </a:lvl1pPr>
            <a:lvl2pPr marL="533387" indent="0">
              <a:lnSpc>
                <a:spcPct val="95000"/>
              </a:lnSpc>
              <a:spcBef>
                <a:spcPts val="667"/>
              </a:spcBef>
              <a:buFontTx/>
              <a:buNone/>
              <a:defRPr sz="1900"/>
            </a:lvl2pPr>
            <a:lvl3pPr marL="1066773" indent="0">
              <a:lnSpc>
                <a:spcPct val="95000"/>
              </a:lnSpc>
              <a:spcBef>
                <a:spcPts val="667"/>
              </a:spcBef>
              <a:buFontTx/>
              <a:buNone/>
              <a:defRPr sz="1900"/>
            </a:lvl3pPr>
            <a:lvl4pPr marL="1523962" indent="0">
              <a:lnSpc>
                <a:spcPct val="95000"/>
              </a:lnSpc>
              <a:spcBef>
                <a:spcPts val="667"/>
              </a:spcBef>
              <a:buFontTx/>
              <a:buNone/>
              <a:defRPr sz="1900"/>
            </a:lvl4pPr>
            <a:lvl5pPr marL="1981150" indent="0">
              <a:lnSpc>
                <a:spcPct val="95000"/>
              </a:lnSpc>
              <a:spcBef>
                <a:spcPts val="667"/>
              </a:spcBef>
              <a:buFontTx/>
              <a:buNone/>
              <a:tabLst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6197601" y="1563628"/>
            <a:ext cx="5156200" cy="4537943"/>
          </a:xfrm>
        </p:spPr>
        <p:txBody>
          <a:bodyPr lIns="121917" rIns="121917">
            <a:noAutofit/>
          </a:bodyPr>
          <a:lstStyle>
            <a:lvl1pPr marL="0" indent="0">
              <a:spcBef>
                <a:spcPts val="1333"/>
              </a:spcBef>
              <a:buFontTx/>
              <a:buNone/>
              <a:defRPr sz="1900"/>
            </a:lvl1pPr>
            <a:lvl2pPr marL="914377" indent="-380990">
              <a:lnSpc>
                <a:spcPct val="95000"/>
              </a:lnSpc>
              <a:spcBef>
                <a:spcPts val="667"/>
              </a:spcBef>
              <a:defRPr sz="1900"/>
            </a:lvl2pPr>
            <a:lvl3pPr marL="1371566" indent="-304792">
              <a:lnSpc>
                <a:spcPct val="95000"/>
              </a:lnSpc>
              <a:spcBef>
                <a:spcPts val="667"/>
              </a:spcBef>
              <a:defRPr sz="1900"/>
            </a:lvl3pPr>
            <a:lvl4pPr marL="1828754" indent="-304792">
              <a:lnSpc>
                <a:spcPct val="95000"/>
              </a:lnSpc>
              <a:spcBef>
                <a:spcPts val="667"/>
              </a:spcBef>
              <a:defRPr sz="1900"/>
            </a:lvl4pPr>
            <a:lvl5pPr marL="2285943" indent="-304792">
              <a:lnSpc>
                <a:spcPct val="95000"/>
              </a:lnSpc>
              <a:spcBef>
                <a:spcPts val="667"/>
              </a:spcBef>
              <a:tabLst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87255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9684589" y="3597219"/>
            <a:ext cx="2507411" cy="326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62844" y="6419653"/>
            <a:ext cx="1581912" cy="365125"/>
          </a:xfrm>
        </p:spPr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230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80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3" y="2428876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2" y="2428903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4" y="2781315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8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4" y="3743329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4" y="4095767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2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4" y="5048579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4" y="5400991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16" y="1155718"/>
            <a:ext cx="11281134" cy="106256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44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Bar-b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1" cy="10377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759353"/>
            <a:ext cx="10515601" cy="4326688"/>
          </a:xfr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091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ttom Bar-b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759353"/>
            <a:ext cx="10515601" cy="4326688"/>
          </a:xfr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97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7"/>
          <p:cNvGrpSpPr>
            <a:grpSpLocks noChangeAspect="1"/>
          </p:cNvGrpSpPr>
          <p:nvPr userDrawn="1"/>
        </p:nvGrpSpPr>
        <p:grpSpPr bwMode="auto">
          <a:xfrm>
            <a:off x="2" y="3428282"/>
            <a:ext cx="8619107" cy="1632788"/>
            <a:chOff x="0" y="2382"/>
            <a:chExt cx="4762" cy="1134"/>
          </a:xfrm>
        </p:grpSpPr>
        <p:sp>
          <p:nvSpPr>
            <p:cNvPr id="8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9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lnTo>
                    <a:pt x="1792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3467917" y="3020803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20" name="Rectangle 32"/>
          <p:cNvSpPr>
            <a:spLocks noChangeArrowheads="1"/>
          </p:cNvSpPr>
          <p:nvPr userDrawn="1"/>
        </p:nvSpPr>
        <p:spPr bwMode="auto">
          <a:xfrm>
            <a:off x="0" y="3020803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25" name="Group 37"/>
          <p:cNvGrpSpPr>
            <a:grpSpLocks/>
          </p:cNvGrpSpPr>
          <p:nvPr userDrawn="1"/>
        </p:nvGrpSpPr>
        <p:grpSpPr bwMode="auto">
          <a:xfrm>
            <a:off x="8617298" y="3428282"/>
            <a:ext cx="3572893" cy="1632788"/>
            <a:chOff x="4764" y="2382"/>
            <a:chExt cx="1972" cy="1134"/>
          </a:xfrm>
        </p:grpSpPr>
        <p:sp>
          <p:nvSpPr>
            <p:cNvPr id="26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7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8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9" name="Rectangle 31"/>
          <p:cNvSpPr>
            <a:spLocks noChangeArrowheads="1"/>
          </p:cNvSpPr>
          <p:nvPr userDrawn="1"/>
        </p:nvSpPr>
        <p:spPr bwMode="auto">
          <a:xfrm>
            <a:off x="2" y="4246116"/>
            <a:ext cx="5931294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pic>
        <p:nvPicPr>
          <p:cNvPr id="14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-7821"/>
            <a:ext cx="12186571" cy="13865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5"/>
          <p:cNvGrpSpPr>
            <a:grpSpLocks/>
          </p:cNvGrpSpPr>
          <p:nvPr userDrawn="1"/>
        </p:nvGrpSpPr>
        <p:grpSpPr bwMode="auto">
          <a:xfrm>
            <a:off x="3" y="0"/>
            <a:ext cx="12188380" cy="816395"/>
            <a:chOff x="0" y="0"/>
            <a:chExt cx="6734" cy="567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17" name="AutoShape 13"/>
            <p:cNvSpPr>
              <a:spLocks noChangeArrowheads="1"/>
            </p:cNvSpPr>
            <p:nvPr userDrawn="1"/>
          </p:nvSpPr>
          <p:spPr bwMode="gray">
            <a:xfrm rot="189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pic>
        <p:nvPicPr>
          <p:cNvPr id="18" name="Picture 14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42"/>
          <p:cNvGrpSpPr>
            <a:grpSpLocks/>
          </p:cNvGrpSpPr>
          <p:nvPr userDrawn="1"/>
        </p:nvGrpSpPr>
        <p:grpSpPr bwMode="auto">
          <a:xfrm>
            <a:off x="0" y="4734224"/>
            <a:ext cx="7140357" cy="326847"/>
            <a:chOff x="0" y="3288"/>
            <a:chExt cx="3945" cy="227"/>
          </a:xfrm>
        </p:grpSpPr>
        <p:sp>
          <p:nvSpPr>
            <p:cNvPr id="23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4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4"/>
            <a:ext cx="7717130" cy="436017"/>
          </a:xfrm>
        </p:spPr>
        <p:txBody>
          <a:bodyPr wrap="square" lIns="0" tIns="0" rIns="0" bIns="0" anchor="b" anchorCtr="0">
            <a:spAutoFit/>
          </a:bodyPr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2"/>
            <a:ext cx="7698001" cy="169277"/>
          </a:xfr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213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6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4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0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3524264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-7821"/>
            <a:ext cx="12186571" cy="13865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1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 b="45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27"/>
          <p:cNvGrpSpPr>
            <a:grpSpLocks noChangeAspect="1"/>
          </p:cNvGrpSpPr>
          <p:nvPr userDrawn="1"/>
        </p:nvGrpSpPr>
        <p:grpSpPr bwMode="auto">
          <a:xfrm>
            <a:off x="2" y="3428282"/>
            <a:ext cx="8619107" cy="1632788"/>
            <a:chOff x="0" y="2382"/>
            <a:chExt cx="4762" cy="1134"/>
          </a:xfrm>
        </p:grpSpPr>
        <p:sp>
          <p:nvSpPr>
            <p:cNvPr id="8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9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lnTo>
                    <a:pt x="1792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3467917" y="3020803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20" name="Rectangle 32"/>
          <p:cNvSpPr>
            <a:spLocks noChangeArrowheads="1"/>
          </p:cNvSpPr>
          <p:nvPr userDrawn="1"/>
        </p:nvSpPr>
        <p:spPr bwMode="auto">
          <a:xfrm>
            <a:off x="0" y="3020803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25" name="Group 37"/>
          <p:cNvGrpSpPr>
            <a:grpSpLocks/>
          </p:cNvGrpSpPr>
          <p:nvPr userDrawn="1"/>
        </p:nvGrpSpPr>
        <p:grpSpPr bwMode="auto">
          <a:xfrm>
            <a:off x="8617298" y="3428282"/>
            <a:ext cx="3572893" cy="1632788"/>
            <a:chOff x="4764" y="2382"/>
            <a:chExt cx="1972" cy="1134"/>
          </a:xfrm>
        </p:grpSpPr>
        <p:sp>
          <p:nvSpPr>
            <p:cNvPr id="26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7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8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9" name="Rectangle 31"/>
          <p:cNvSpPr>
            <a:spLocks noChangeArrowheads="1"/>
          </p:cNvSpPr>
          <p:nvPr userDrawn="1"/>
        </p:nvSpPr>
        <p:spPr bwMode="auto">
          <a:xfrm>
            <a:off x="2" y="4246116"/>
            <a:ext cx="5931294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15" name="Group 15"/>
          <p:cNvGrpSpPr>
            <a:grpSpLocks/>
          </p:cNvGrpSpPr>
          <p:nvPr userDrawn="1"/>
        </p:nvGrpSpPr>
        <p:grpSpPr bwMode="auto">
          <a:xfrm>
            <a:off x="3" y="0"/>
            <a:ext cx="12188380" cy="816395"/>
            <a:chOff x="0" y="0"/>
            <a:chExt cx="6734" cy="567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17" name="AutoShape 13"/>
            <p:cNvSpPr>
              <a:spLocks noChangeArrowheads="1"/>
            </p:cNvSpPr>
            <p:nvPr userDrawn="1"/>
          </p:nvSpPr>
          <p:spPr bwMode="gray">
            <a:xfrm rot="189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pic>
        <p:nvPicPr>
          <p:cNvPr id="18" name="Picture 14" descr="AA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42"/>
          <p:cNvGrpSpPr>
            <a:grpSpLocks/>
          </p:cNvGrpSpPr>
          <p:nvPr userDrawn="1"/>
        </p:nvGrpSpPr>
        <p:grpSpPr bwMode="auto">
          <a:xfrm>
            <a:off x="0" y="4734224"/>
            <a:ext cx="7140357" cy="326847"/>
            <a:chOff x="0" y="3288"/>
            <a:chExt cx="3945" cy="227"/>
          </a:xfrm>
        </p:grpSpPr>
        <p:sp>
          <p:nvSpPr>
            <p:cNvPr id="23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4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4"/>
            <a:ext cx="7717130" cy="436017"/>
          </a:xfrm>
        </p:spPr>
        <p:txBody>
          <a:bodyPr wrap="square" lIns="0" tIns="0" rIns="0" bIns="0" anchor="b" anchorCtr="0">
            <a:spAutoFit/>
          </a:bodyPr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2"/>
            <a:ext cx="7698001" cy="169277"/>
          </a:xfr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213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6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4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0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7354636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7"/>
          <p:cNvGrpSpPr>
            <a:grpSpLocks noChangeAspect="1"/>
          </p:cNvGrpSpPr>
          <p:nvPr userDrawn="1"/>
        </p:nvGrpSpPr>
        <p:grpSpPr bwMode="auto">
          <a:xfrm>
            <a:off x="2" y="3428282"/>
            <a:ext cx="8619107" cy="1632788"/>
            <a:chOff x="0" y="2382"/>
            <a:chExt cx="4762" cy="1134"/>
          </a:xfrm>
        </p:grpSpPr>
        <p:sp>
          <p:nvSpPr>
            <p:cNvPr id="8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9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lnTo>
                    <a:pt x="1792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3020803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1" name="Rectangle 31"/>
          <p:cNvSpPr>
            <a:spLocks noChangeArrowheads="1"/>
          </p:cNvSpPr>
          <p:nvPr userDrawn="1"/>
        </p:nvSpPr>
        <p:spPr bwMode="auto">
          <a:xfrm>
            <a:off x="2" y="4246115"/>
            <a:ext cx="5931294" cy="814954"/>
          </a:xfrm>
          <a:prstGeom prst="rect">
            <a:avLst/>
          </a:prstGeom>
          <a:gradFill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12" name="Group 42"/>
          <p:cNvGrpSpPr>
            <a:grpSpLocks/>
          </p:cNvGrpSpPr>
          <p:nvPr userDrawn="1"/>
        </p:nvGrpSpPr>
        <p:grpSpPr bwMode="auto">
          <a:xfrm>
            <a:off x="0" y="4734224"/>
            <a:ext cx="7140357" cy="326847"/>
            <a:chOff x="0" y="3288"/>
            <a:chExt cx="3945" cy="227"/>
          </a:xfrm>
        </p:grpSpPr>
        <p:sp>
          <p:nvSpPr>
            <p:cNvPr id="13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14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5" y="3886177"/>
            <a:ext cx="7717130" cy="436017"/>
          </a:xfrm>
        </p:spPr>
        <p:txBody>
          <a:bodyPr anchor="t"/>
          <a:lstStyle>
            <a:lvl1pPr algn="r"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7" name="Rechthoek 16"/>
          <p:cNvSpPr/>
          <p:nvPr userDrawn="1"/>
        </p:nvSpPr>
        <p:spPr>
          <a:xfrm>
            <a:off x="0" y="2"/>
            <a:ext cx="12192000" cy="1175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 defTabSz="1042744"/>
            <a:endParaRPr lang="nl-NL" sz="2000">
              <a:solidFill>
                <a:prstClr val="white"/>
              </a:solidFill>
            </a:endParaRPr>
          </a:p>
        </p:txBody>
      </p:sp>
      <p:sp>
        <p:nvSpPr>
          <p:cNvPr id="18" name="Rectangle 30"/>
          <p:cNvSpPr>
            <a:spLocks noChangeArrowheads="1"/>
          </p:cNvSpPr>
          <p:nvPr userDrawn="1"/>
        </p:nvSpPr>
        <p:spPr bwMode="auto">
          <a:xfrm>
            <a:off x="10292903" y="3020803"/>
            <a:ext cx="1907123" cy="40747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72408" y="4729580"/>
            <a:ext cx="7721122" cy="261610"/>
          </a:xfrm>
        </p:spPr>
        <p:txBody>
          <a:bodyPr anchor="b"/>
          <a:lstStyle>
            <a:lvl1pPr marL="0" indent="0" algn="r">
              <a:buNone/>
              <a:defRPr sz="1700">
                <a:solidFill>
                  <a:schemeClr val="bg1"/>
                </a:solidFill>
              </a:defRPr>
            </a:lvl1pPr>
            <a:lvl2pPr marL="52137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4274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11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08548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6068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12822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64960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17097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5027597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6" y="358527"/>
            <a:ext cx="11247192" cy="436017"/>
          </a:xfrm>
        </p:spPr>
        <p:txBody>
          <a:bodyPr/>
          <a:lstStyle/>
          <a:p>
            <a:r>
              <a:rPr lang="nl-NL" noProof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64055" y="1339061"/>
            <a:ext cx="9853512" cy="1384995"/>
          </a:xfrm>
        </p:spPr>
        <p:txBody>
          <a:bodyPr>
            <a:sp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defRPr b="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3pPr>
            <a:lvl4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4pPr>
            <a:lvl5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51FD-7348-4D14-89DC-F33B33410CCB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A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70594" y="6423167"/>
            <a:ext cx="1232594" cy="2433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4271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6" y="358527"/>
            <a:ext cx="11247192" cy="436017"/>
          </a:xfrm>
        </p:spPr>
        <p:txBody>
          <a:bodyPr/>
          <a:lstStyle/>
          <a:p>
            <a:r>
              <a:rPr lang="nl-NL" noProof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64584" y="1339061"/>
            <a:ext cx="4603815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423606" y="1327499"/>
            <a:ext cx="4593960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51FD-7348-4D14-89DC-F33B33410CCB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1233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2" y="6153457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4" y="3529033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53" y="3517140"/>
            <a:ext cx="3091847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69934" y="517598"/>
            <a:ext cx="1139829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66" y="487937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1" y="4480404"/>
            <a:ext cx="8257117" cy="3810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r">
              <a:lnSpc>
                <a:spcPts val="2999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1" y="3910339"/>
            <a:ext cx="8257117" cy="508000"/>
          </a:xfrm>
          <a:prstGeom prst="rect">
            <a:avLst/>
          </a:prstGeom>
        </p:spPr>
        <p:txBody>
          <a:bodyPr lIns="91328" tIns="45664" rIns="91328" bIns="45664" anchor="b"/>
          <a:lstStyle>
            <a:lvl1pPr algn="r">
              <a:lnSpc>
                <a:spcPts val="3999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371" y="3311886"/>
            <a:ext cx="1519742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89" y="3188389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9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27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93418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19" y="1220897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8" y="530532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4180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19" y="1220897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7" y="530532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55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41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67" y="5051739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267159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5" y="530532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4" y="1155709"/>
            <a:ext cx="5410947" cy="4707219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45" y="1150853"/>
            <a:ext cx="5325159" cy="471655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7925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5" y="530532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4" y="242887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0" y="2428895"/>
            <a:ext cx="5869517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7" y="2781309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3" y="3743336"/>
            <a:ext cx="5869517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7" y="4095761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3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3" y="5048571"/>
            <a:ext cx="5869517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5" y="5400985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17" y="1155712"/>
            <a:ext cx="11281135" cy="106256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6548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7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3" y="4049924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67" y="5051732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3610286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7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3" y="4049924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67" y="5051732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9398558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2"/>
            <a:ext cx="10363200" cy="1470025"/>
          </a:xfrm>
          <a:prstGeom prst="rect">
            <a:avLst/>
          </a:prstGeom>
        </p:spPr>
        <p:txBody>
          <a:bodyPr lIns="91328" tIns="45664" rIns="91328" bIns="45664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4"/>
            <a:ext cx="8534400" cy="17526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60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4" y="6356360"/>
            <a:ext cx="3860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0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 smtClean="0">
                <a:solidFill>
                  <a:srgbClr val="009286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77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41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67" y="5051739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10013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50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66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9BD6A8D-D4B2-4ABA-A23E-497588D8D207}" type="datetimeFigureOut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11/12/21</a:t>
            </a:fld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66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6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49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64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7" y="3529053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60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70055" y="517573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75" y="487939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2" y="4480404"/>
            <a:ext cx="8257117" cy="381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2" y="3910339"/>
            <a:ext cx="8257117" cy="508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ts val="4000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257" y="3311846"/>
            <a:ext cx="1519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8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8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26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487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30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9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image" Target="../media/image9.emf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0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14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265647379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3" r:id="rId6"/>
    <p:sldLayoutId id="2147483734" r:id="rId7"/>
    <p:sldLayoutId id="2147483735" r:id="rId8"/>
  </p:sldLayoutIdLst>
  <p:hf hdr="0" ftr="0" dt="0"/>
  <p:txStyles>
    <p:titleStyle>
      <a:lvl1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79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5587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3380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3117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71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6122" indent="-216166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359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138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9179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697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476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79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58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38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117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96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6761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455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234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33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1599187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</p:sldLayoutIdLst>
  <p:hf hdr="0" ftr="0" dt="0"/>
  <p:txStyles>
    <p:titleStyle>
      <a:lvl1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79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5587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3380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3117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71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6122" indent="-216166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359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138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9179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697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476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79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58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38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117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96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6761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455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234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17"/>
            <a:ext cx="12192000" cy="276886"/>
          </a:xfrm>
          <a:prstGeom prst="rect">
            <a:avLst/>
          </a:prstGeom>
          <a:noFill/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325398458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3" r:id="rId6"/>
    <p:sldLayoutId id="2147483754" r:id="rId7"/>
    <p:sldLayoutId id="2147483755" r:id="rId8"/>
    <p:sldLayoutId id="2147483845" r:id="rId9"/>
  </p:sldLayoutIdLst>
  <p:hf sldNum="0" hdr="0" ftr="0" dt="0"/>
  <p:txStyles>
    <p:titleStyle>
      <a:lvl1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353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4702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2055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29408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455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5595" indent="-215899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2811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0162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7514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4866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2217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35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4702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2055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9408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6759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4111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146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881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4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07"/>
            <a:ext cx="12192000" cy="303418"/>
          </a:xfrm>
          <a:prstGeom prst="rect">
            <a:avLst/>
          </a:prstGeom>
          <a:noFill/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320541814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3" r:id="rId6"/>
    <p:sldLayoutId id="2147483764" r:id="rId7"/>
    <p:sldLayoutId id="2147483765" r:id="rId8"/>
  </p:sldLayoutIdLst>
  <p:hf sldNum="0" hdr="0" ftr="0" dt="0"/>
  <p:txStyles>
    <p:titleStyle>
      <a:lvl1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400544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801085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201628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602171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900" b="1">
          <a:solidFill>
            <a:schemeClr val="bg1"/>
          </a:solidFill>
          <a:latin typeface="+mn-lt"/>
          <a:ea typeface="+mn-ea"/>
          <a:cs typeface="+mn-cs"/>
        </a:defRPr>
      </a:lvl1pPr>
      <a:lvl2pPr marL="1392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900">
          <a:solidFill>
            <a:schemeClr val="hlink"/>
          </a:solidFill>
          <a:latin typeface="+mn-lt"/>
          <a:cs typeface="+mn-cs"/>
        </a:defRPr>
      </a:lvl2pPr>
      <a:lvl3pPr marL="233651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900">
          <a:solidFill>
            <a:schemeClr val="hlink"/>
          </a:solidFill>
          <a:latin typeface="+mn-lt"/>
          <a:cs typeface="+mn-cs"/>
        </a:defRPr>
      </a:lvl3pPr>
      <a:lvl4pPr marL="477035" indent="-241995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4pPr>
      <a:lvl5pPr marL="709294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5pPr>
      <a:lvl6pPr marL="1109837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6pPr>
      <a:lvl7pPr marL="1510380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7pPr>
      <a:lvl8pPr marL="1910923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8pPr>
      <a:lvl9pPr marL="2311465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0544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1085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1628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171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2713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3256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3798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4340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/>
            </a:gs>
            <a:gs pos="100000">
              <a:schemeClr val="accent5">
                <a:lumMod val="20000"/>
                <a:lumOff val="8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6096002" y="1"/>
            <a:ext cx="6094191" cy="164143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0"/>
                  <a:invGamma/>
                  <a:alpha val="0"/>
                </a:schemeClr>
              </a:gs>
              <a:gs pos="100000">
                <a:schemeClr val="accent4">
                  <a:alpha val="37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056" tIns="45529" rIns="91056" bIns="45529" anchor="ctr"/>
          <a:lstStyle/>
          <a:p>
            <a:pPr defTabSz="1038646">
              <a:defRPr/>
            </a:pPr>
            <a:endParaRPr lang="nl-NL" sz="21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9459" name="Rectangle 17"/>
          <p:cNvSpPr>
            <a:spLocks noChangeArrowheads="1"/>
          </p:cNvSpPr>
          <p:nvPr/>
        </p:nvSpPr>
        <p:spPr bwMode="auto">
          <a:xfrm>
            <a:off x="0" y="865351"/>
            <a:ext cx="4698698" cy="164143"/>
          </a:xfrm>
          <a:prstGeom prst="rect">
            <a:avLst/>
          </a:prstGeom>
          <a:gradFill rotWithShape="1">
            <a:gsLst>
              <a:gs pos="0">
                <a:schemeClr val="accent2">
                  <a:alpha val="50000"/>
                </a:scheme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0" y="1029494"/>
            <a:ext cx="2483287" cy="82071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056" tIns="45529" rIns="91056" bIns="45529" anchor="ctr"/>
          <a:lstStyle/>
          <a:p>
            <a:pPr defTabSz="1038646">
              <a:defRPr/>
            </a:pPr>
            <a:endParaRPr lang="nl-NL" sz="21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9461" name="Rectangle 21"/>
          <p:cNvSpPr>
            <a:spLocks noChangeArrowheads="1"/>
          </p:cNvSpPr>
          <p:nvPr/>
        </p:nvSpPr>
        <p:spPr bwMode="auto">
          <a:xfrm>
            <a:off x="9460747" y="164144"/>
            <a:ext cx="2729444" cy="701207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chemeClr val="accent2">
                  <a:alpha val="29999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9462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72405" y="358524"/>
            <a:ext cx="11247192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nl-NL" altLang="en-US"/>
              <a:t>Klik om de stijl te bewerken</a:t>
            </a:r>
          </a:p>
        </p:txBody>
      </p:sp>
      <p:sp>
        <p:nvSpPr>
          <p:cNvPr id="19463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1163815" y="1339060"/>
            <a:ext cx="985351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nl-NL" altLang="en-US"/>
              <a:t>Klik om de modelstijlen te bewerken</a:t>
            </a:r>
          </a:p>
          <a:p>
            <a:pPr lvl="1"/>
            <a:r>
              <a:rPr lang="nl-NL" altLang="en-US"/>
              <a:t>Tweede niveau</a:t>
            </a:r>
          </a:p>
          <a:p>
            <a:pPr lvl="2"/>
            <a:r>
              <a:rPr lang="nl-NL" altLang="en-US"/>
              <a:t>Derde niveau</a:t>
            </a:r>
          </a:p>
          <a:p>
            <a:pPr lvl="3"/>
            <a:r>
              <a:rPr lang="nl-NL" altLang="en-US"/>
              <a:t>Vierde niveau</a:t>
            </a:r>
          </a:p>
          <a:p>
            <a:pPr lvl="4"/>
            <a:r>
              <a:rPr lang="nl-NL" altLang="en-US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017327" y="6404449"/>
            <a:ext cx="702271" cy="20005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30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 defTabSz="1036638" fontAlgn="base">
              <a:spcBef>
                <a:spcPct val="0"/>
              </a:spcBef>
              <a:spcAft>
                <a:spcPct val="0"/>
              </a:spcAft>
              <a:defRPr/>
            </a:pPr>
            <a:fld id="{FD9B0347-2750-47FA-95B8-2C5668987F6B}" type="slidenum">
              <a:rPr lang="nl-NL">
                <a:ea typeface="ＭＳ Ｐゴシック" pitchFamily="34" charset="-128"/>
              </a:rPr>
              <a:pPr defTabSz="1036638"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nl-NL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9918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</p:sldLayoutIdLst>
  <p:hf hdr="0" ftr="0" dt="0"/>
  <p:txStyles>
    <p:titleStyle>
      <a:lvl1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 kern="1200">
          <a:solidFill>
            <a:schemeClr val="accent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2pPr>
      <a:lvl3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3pPr>
      <a:lvl4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4pPr>
      <a:lvl5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6pPr>
      <a:lvl7pPr marL="9144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7pPr>
      <a:lvl8pPr marL="13716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8pPr>
      <a:lvl9pPr marL="18288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441325" indent="-441325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defRPr sz="1400" kern="1200">
          <a:solidFill>
            <a:schemeClr val="bg2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265113" indent="-265113" algn="l" defTabSz="1038225" rtl="0" eaLnBrk="0" fontAlgn="base" hangingPunct="0">
        <a:spcBef>
          <a:spcPts val="300"/>
        </a:spcBef>
        <a:spcAft>
          <a:spcPts val="300"/>
        </a:spcAft>
        <a:buSzPct val="100000"/>
        <a:buBlip>
          <a:blip r:embed="rId9"/>
        </a:buBlip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2pPr>
      <a:lvl3pPr marL="531813" indent="-249238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buChar char="–"/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3pPr>
      <a:lvl4pPr marL="796925" indent="-239713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buChar char="–"/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4pPr>
      <a:lvl5pPr marL="987425" indent="-179388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buChar char="•"/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5pPr>
      <a:lvl6pPr marL="2856282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75606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94929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14255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9325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646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973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297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96618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5941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35269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54590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1" cy="1037715"/>
          </a:xfrm>
          <a:prstGeom prst="rect">
            <a:avLst/>
          </a:prstGeom>
        </p:spPr>
        <p:txBody>
          <a:bodyPr vert="horz" lIns="121917" tIns="60958" rIns="121917" bIns="60958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61384"/>
            <a:ext cx="10515601" cy="461558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71889" y="6449509"/>
            <a:ext cx="1581912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rgbClr val="158BB9"/>
                </a:solidFill>
                <a:latin typeface="+mn-lt"/>
              </a:defRPr>
            </a:lvl1pPr>
          </a:lstStyle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fld id="{35FD804A-D16B-2A40-9A33-4E39FD5E05FA}" type="slidenum">
              <a:rPr lang="en-US" smtClean="0">
                <a:ea typeface="MS PGothic" panose="020B0600070205080204" pitchFamily="34" charset="-128"/>
              </a:rPr>
              <a:pPr defTabSz="609585" eaLnBrk="0" fontAlgn="base" hangingPunct="0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ea typeface="MS PGothic" panose="020B0600070205080204" pitchFamily="34" charset="-128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 flipV="1">
            <a:off x="-24384" y="1025523"/>
            <a:ext cx="12216384" cy="35411"/>
          </a:xfrm>
          <a:prstGeom prst="line">
            <a:avLst/>
          </a:prstGeom>
          <a:ln w="25400">
            <a:solidFill>
              <a:srgbClr val="158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2300382" y="1104182"/>
            <a:ext cx="246280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54575A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-15270" r="69878" b="15270"/>
          <a:stretch/>
        </p:blipFill>
        <p:spPr>
          <a:xfrm>
            <a:off x="11241024" y="4702237"/>
            <a:ext cx="950977" cy="21557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39061" r="63943" b="-3533"/>
          <a:stretch/>
        </p:blipFill>
        <p:spPr>
          <a:xfrm rot="10800000">
            <a:off x="-12192" y="5462016"/>
            <a:ext cx="1075525" cy="13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</p:sldLayoutIdLst>
  <p:hf sldNum="0"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700" kern="1200">
          <a:solidFill>
            <a:srgbClr val="158BB9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Clr>
          <a:srgbClr val="158BB9"/>
        </a:buClr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SzPct val="100000"/>
        <a:buFont typeface=".HelveticaNeueDeskInterface-Regular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Font typeface="Courier New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Font typeface=".HelveticaNeueDeskInterface-Regular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Font typeface=".HelveticaNeueDeskInterface-Regular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6096003" y="2"/>
            <a:ext cx="6094191" cy="164143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0"/>
                  <a:invGamma/>
                  <a:alpha val="0"/>
                </a:schemeClr>
              </a:gs>
              <a:gs pos="100000">
                <a:schemeClr val="accent4">
                  <a:alpha val="37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0" y="865353"/>
            <a:ext cx="4698698" cy="164143"/>
          </a:xfrm>
          <a:prstGeom prst="rect">
            <a:avLst/>
          </a:prstGeom>
          <a:gradFill rotWithShape="1">
            <a:gsLst>
              <a:gs pos="0">
                <a:schemeClr val="accent2">
                  <a:alpha val="50000"/>
                </a:schemeClr>
              </a:gs>
              <a:gs pos="100000">
                <a:srgbClr val="6CC0B8">
                  <a:gamma/>
                  <a:tint val="0"/>
                  <a:invGamma/>
                  <a:alpha val="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1" y="1029495"/>
            <a:ext cx="2483289" cy="82071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4" name="Rectangle 21"/>
          <p:cNvSpPr>
            <a:spLocks noChangeArrowheads="1"/>
          </p:cNvSpPr>
          <p:nvPr/>
        </p:nvSpPr>
        <p:spPr bwMode="auto">
          <a:xfrm>
            <a:off x="9460749" y="164145"/>
            <a:ext cx="2729444" cy="701207"/>
          </a:xfrm>
          <a:prstGeom prst="rect">
            <a:avLst/>
          </a:prstGeom>
          <a:gradFill rotWithShape="1">
            <a:gsLst>
              <a:gs pos="0">
                <a:srgbClr val="6CC0B8">
                  <a:gamma/>
                  <a:tint val="0"/>
                  <a:invGamma/>
                  <a:alpha val="0"/>
                </a:srgbClr>
              </a:gs>
              <a:gs pos="100000">
                <a:schemeClr val="accent2">
                  <a:alpha val="30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72406" y="358525"/>
            <a:ext cx="11247192" cy="43601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nl-NL" noProof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164055" y="1339061"/>
            <a:ext cx="9853512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017567" y="6404030"/>
            <a:ext cx="702029" cy="1692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042744"/>
            <a:fld id="{628851FD-7348-4D14-89DC-F33B33410CCB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 defTabSz="1042744"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58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</p:sldLayoutIdLst>
  <p:hf hdr="0" ftr="0" dt="0"/>
  <p:txStyles>
    <p:titleStyle>
      <a:lvl1pPr algn="l" defTabSz="1042744" rtl="0" eaLnBrk="1" latinLnBrk="0" hangingPunct="1">
        <a:lnSpc>
          <a:spcPts val="3400"/>
        </a:lnSpc>
        <a:spcBef>
          <a:spcPct val="0"/>
        </a:spcBef>
        <a:buNone/>
        <a:defRPr sz="2000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44367" indent="-444367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None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1pPr>
      <a:lvl2pPr marL="266619" indent="-266619" algn="l" defTabSz="1042744" rtl="0" eaLnBrk="1" latinLnBrk="0" hangingPunct="1">
        <a:spcBef>
          <a:spcPts val="300"/>
        </a:spcBef>
        <a:spcAft>
          <a:spcPts val="300"/>
        </a:spcAft>
        <a:buSzPct val="100000"/>
        <a:buFontTx/>
        <a:buBlip>
          <a:blip r:embed="rId7"/>
        </a:buBlip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2pPr>
      <a:lvl3pPr marL="534828" indent="-250751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3pPr>
      <a:lvl4pPr marL="801447" indent="-241226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4pPr>
      <a:lvl5pPr marL="991890" indent="-180921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•"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5pPr>
      <a:lvl6pPr marL="2867543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8913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0285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1655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21372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744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113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485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606856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228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49600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70972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 userDrawn="1"/>
        </p:nvSpPr>
        <p:spPr>
          <a:xfrm>
            <a:off x="0" y="6963017"/>
            <a:ext cx="12192000" cy="276886"/>
          </a:xfrm>
          <a:prstGeom prst="rect">
            <a:avLst/>
          </a:prstGeom>
          <a:noFill/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17282372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5" r:id="rId6"/>
    <p:sldLayoutId id="2147483896" r:id="rId7"/>
    <p:sldLayoutId id="2147483897" r:id="rId8"/>
  </p:sldLayoutIdLst>
  <p:hf sldNum="0" hdr="0" ftr="0" dt="0"/>
  <p:txStyles>
    <p:titleStyle>
      <a:lvl1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353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4702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2055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29408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455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5595" indent="-215899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2811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0162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7514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4866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2217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35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4702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2055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9408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6759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4111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146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881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5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6.png"/><Relationship Id="rId5" Type="http://schemas.openxmlformats.org/officeDocument/2006/relationships/customXml" Target="../ink/ink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5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011920" y="3624762"/>
            <a:ext cx="3251200" cy="1383888"/>
          </a:xfrm>
        </p:spPr>
        <p:txBody>
          <a:bodyPr anchor="ctr"/>
          <a:lstStyle/>
          <a:p>
            <a:r>
              <a:rPr lang="en-GB" b="1"/>
              <a:t> </a:t>
            </a:r>
          </a:p>
        </p:txBody>
      </p:sp>
      <p:sp>
        <p:nvSpPr>
          <p:cNvPr id="8" name="Title 4"/>
          <p:cNvSpPr>
            <a:spLocks noGrp="1"/>
          </p:cNvSpPr>
          <p:nvPr>
            <p:ph type="ctrTitle"/>
          </p:nvPr>
        </p:nvSpPr>
        <p:spPr>
          <a:xfrm>
            <a:off x="48013" y="3789040"/>
            <a:ext cx="8568267" cy="1035616"/>
          </a:xfrm>
        </p:spPr>
        <p:txBody>
          <a:bodyPr anchor="t"/>
          <a:lstStyle/>
          <a:p>
            <a:r>
              <a:rPr lang="en-GB" sz="2800" dirty="0"/>
              <a:t>OCP Chapter 17</a:t>
            </a:r>
            <a:br>
              <a:rPr lang="en-GB" sz="2800" dirty="0"/>
            </a:b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9336360" y="3501008"/>
            <a:ext cx="2736304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9286"/>
                </a:solidFill>
              </a:rPr>
              <a:t>Roger Janssen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9286"/>
                </a:solidFill>
              </a:rPr>
              <a:t>CodeBoosters</a:t>
            </a:r>
            <a:endParaRPr lang="en-US" sz="1600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706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Automatic module</a:t>
            </a:r>
          </a:p>
          <a:p>
            <a:endParaRPr lang="nl-NL" sz="2800" dirty="0"/>
          </a:p>
          <a:p>
            <a:r>
              <a:rPr lang="nl-NL" sz="2800" dirty="0"/>
              <a:t>A </a:t>
            </a:r>
            <a:r>
              <a:rPr lang="nl-NL" sz="2800" dirty="0" err="1"/>
              <a:t>regular</a:t>
            </a:r>
            <a:r>
              <a:rPr lang="nl-NL" sz="2800" dirty="0"/>
              <a:t> </a:t>
            </a:r>
            <a:r>
              <a:rPr lang="nl-NL" sz="2800" dirty="0" err="1"/>
              <a:t>jar</a:t>
            </a:r>
            <a:r>
              <a:rPr lang="nl-NL" sz="2800" dirty="0"/>
              <a:t> – no module-info file – </a:t>
            </a:r>
            <a:r>
              <a:rPr lang="nl-NL" sz="2800" dirty="0" err="1"/>
              <a:t>that</a:t>
            </a:r>
            <a:r>
              <a:rPr lang="nl-NL" sz="2800" dirty="0"/>
              <a:t> </a:t>
            </a:r>
            <a:r>
              <a:rPr lang="nl-NL" sz="2800" dirty="0" err="1"/>
              <a:t>gets</a:t>
            </a:r>
            <a:r>
              <a:rPr lang="nl-NL" sz="2800" dirty="0"/>
              <a:t> </a:t>
            </a:r>
            <a:r>
              <a:rPr lang="nl-NL" sz="2800" dirty="0" err="1"/>
              <a:t>deployed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r>
              <a:rPr lang="nl-NL" sz="2800" dirty="0"/>
              <a:t>.</a:t>
            </a:r>
          </a:p>
          <a:p>
            <a:endParaRPr lang="nl-NL" sz="2800" dirty="0"/>
          </a:p>
          <a:p>
            <a:pPr marL="457200" indent="-457200">
              <a:buFontTx/>
              <a:buChar char="-"/>
            </a:pPr>
            <a:r>
              <a:rPr lang="nl-NL" sz="2800" dirty="0" err="1"/>
              <a:t>Treated</a:t>
            </a:r>
            <a:r>
              <a:rPr lang="nl-NL" sz="2800" dirty="0"/>
              <a:t> as </a:t>
            </a:r>
            <a:r>
              <a:rPr lang="nl-NL" sz="2800" dirty="0" err="1"/>
              <a:t>if</a:t>
            </a:r>
            <a:r>
              <a:rPr lang="nl-NL" sz="2800" dirty="0"/>
              <a:t> </a:t>
            </a:r>
            <a:r>
              <a:rPr lang="nl-NL" sz="2800" dirty="0" err="1"/>
              <a:t>there</a:t>
            </a:r>
            <a:r>
              <a:rPr lang="nl-NL" sz="2800" dirty="0"/>
              <a:t> was a module-info file</a:t>
            </a:r>
          </a:p>
          <a:p>
            <a:pPr marL="457200" indent="-457200">
              <a:buFontTx/>
              <a:buChar char="-"/>
            </a:pPr>
            <a:r>
              <a:rPr lang="nl-NL" sz="2800" dirty="0"/>
              <a:t>Module name </a:t>
            </a:r>
            <a:r>
              <a:rPr lang="nl-NL" sz="2800" dirty="0" err="1"/>
              <a:t>will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</a:t>
            </a:r>
            <a:r>
              <a:rPr lang="nl-NL" sz="2800" dirty="0" err="1"/>
              <a:t>determined</a:t>
            </a:r>
            <a:r>
              <a:rPr lang="nl-NL" sz="2800" dirty="0"/>
              <a:t> bij </a:t>
            </a:r>
            <a:r>
              <a:rPr lang="nl-NL" sz="2800" dirty="0" err="1"/>
              <a:t>the</a:t>
            </a:r>
            <a:r>
              <a:rPr lang="nl-NL" sz="2800" dirty="0"/>
              <a:t> JVM.</a:t>
            </a:r>
          </a:p>
          <a:p>
            <a:pPr marL="457200" indent="-457200">
              <a:buFontTx/>
              <a:buChar char="-"/>
            </a:pPr>
            <a:r>
              <a:rPr lang="nl-NL" sz="2800" b="1" dirty="0" err="1"/>
              <a:t>All</a:t>
            </a:r>
            <a:r>
              <a:rPr lang="nl-NL" sz="2800" dirty="0"/>
              <a:t> packages are </a:t>
            </a:r>
            <a:r>
              <a:rPr lang="nl-NL" sz="2800" dirty="0" err="1"/>
              <a:t>exported</a:t>
            </a:r>
            <a:r>
              <a:rPr lang="nl-NL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5542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886968" y="1172438"/>
            <a:ext cx="101955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Unnamed</a:t>
            </a:r>
            <a:r>
              <a:rPr lang="nl-NL" sz="2800" dirty="0"/>
              <a:t> module</a:t>
            </a:r>
          </a:p>
          <a:p>
            <a:endParaRPr lang="nl-NL" sz="2800" dirty="0"/>
          </a:p>
          <a:p>
            <a:r>
              <a:rPr lang="nl-NL" sz="2800" dirty="0"/>
              <a:t>A </a:t>
            </a:r>
            <a:r>
              <a:rPr lang="nl-NL" sz="2800" dirty="0" err="1"/>
              <a:t>regular</a:t>
            </a:r>
            <a:r>
              <a:rPr lang="nl-NL" sz="2800" dirty="0"/>
              <a:t> </a:t>
            </a:r>
            <a:r>
              <a:rPr lang="nl-NL" sz="2800" dirty="0" err="1"/>
              <a:t>jar</a:t>
            </a:r>
            <a:r>
              <a:rPr lang="nl-NL" sz="2800" dirty="0"/>
              <a:t> without a module-info file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placed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class </a:t>
            </a:r>
            <a:r>
              <a:rPr lang="nl-NL" sz="2800" dirty="0" err="1"/>
              <a:t>path</a:t>
            </a:r>
            <a:r>
              <a:rPr lang="nl-NL" sz="2800" dirty="0"/>
              <a:t>.</a:t>
            </a:r>
          </a:p>
          <a:p>
            <a:endParaRPr lang="nl-NL" sz="2800" dirty="0"/>
          </a:p>
          <a:p>
            <a:r>
              <a:rPr lang="nl-NL" sz="2800" dirty="0"/>
              <a:t>- It </a:t>
            </a:r>
            <a:r>
              <a:rPr lang="nl-NL" sz="2800" dirty="0" err="1"/>
              <a:t>doesn't</a:t>
            </a:r>
            <a:r>
              <a:rPr lang="nl-NL" sz="2800" dirty="0"/>
              <a:t> export </a:t>
            </a:r>
            <a:r>
              <a:rPr lang="nl-NL" sz="2800" dirty="0" err="1"/>
              <a:t>any</a:t>
            </a:r>
            <a:r>
              <a:rPr lang="nl-NL" sz="2800" dirty="0"/>
              <a:t> packages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named</a:t>
            </a:r>
            <a:r>
              <a:rPr lang="nl-NL" sz="2800" dirty="0"/>
              <a:t>/automatic modules.</a:t>
            </a:r>
          </a:p>
          <a:p>
            <a:r>
              <a:rPr lang="nl-NL" sz="2800" dirty="0"/>
              <a:t>- It </a:t>
            </a:r>
            <a:r>
              <a:rPr lang="nl-NL" sz="2800" dirty="0" err="1"/>
              <a:t>reads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any</a:t>
            </a:r>
            <a:r>
              <a:rPr lang="nl-NL" sz="2800" dirty="0"/>
              <a:t> JAR on </a:t>
            </a:r>
            <a:r>
              <a:rPr lang="nl-NL" sz="2800" dirty="0" err="1"/>
              <a:t>the</a:t>
            </a:r>
            <a:r>
              <a:rPr lang="nl-NL" sz="2800" dirty="0"/>
              <a:t> class AND module </a:t>
            </a:r>
            <a:r>
              <a:rPr lang="nl-NL" sz="2800" dirty="0" err="1"/>
              <a:t>path</a:t>
            </a:r>
            <a:r>
              <a:rPr lang="nl-NL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893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What</a:t>
            </a:r>
            <a:r>
              <a:rPr lang="nl-NL" sz="2800" dirty="0"/>
              <a:t> </a:t>
            </a:r>
            <a:r>
              <a:rPr lang="nl-NL" sz="2800" dirty="0" err="1"/>
              <a:t>happens</a:t>
            </a:r>
            <a:r>
              <a:rPr lang="nl-NL" sz="2800" dirty="0"/>
              <a:t> </a:t>
            </a:r>
            <a:r>
              <a:rPr lang="nl-NL" sz="2800" dirty="0" err="1"/>
              <a:t>if</a:t>
            </a:r>
            <a:r>
              <a:rPr lang="nl-NL" sz="2800" dirty="0"/>
              <a:t>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unnamed</a:t>
            </a:r>
            <a:r>
              <a:rPr lang="nl-NL" sz="2800" dirty="0"/>
              <a:t> module has a module-info file?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3429000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It </a:t>
            </a:r>
            <a:r>
              <a:rPr lang="nl-NL" sz="2800" dirty="0" err="1"/>
              <a:t>will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</a:t>
            </a:r>
            <a:r>
              <a:rPr lang="nl-NL" sz="2800" dirty="0" err="1"/>
              <a:t>ignored</a:t>
            </a:r>
            <a:r>
              <a:rPr lang="nl-NL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955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000" dirty="0"/>
          </a:p>
          <a:p>
            <a:r>
              <a:rPr lang="nl-NL" sz="2000" dirty="0"/>
              <a:t>A(n) _____________ module is on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classpath</a:t>
            </a:r>
            <a:r>
              <a:rPr lang="nl-NL" sz="2000" dirty="0"/>
              <a:t> </a:t>
            </a:r>
            <a:r>
              <a:rPr lang="nl-NL" sz="2000" dirty="0" err="1"/>
              <a:t>while</a:t>
            </a:r>
            <a:r>
              <a:rPr lang="nl-NL" sz="2000" dirty="0"/>
              <a:t> a(n) _____________ module is on </a:t>
            </a:r>
            <a:r>
              <a:rPr lang="nl-NL" sz="2000" dirty="0" err="1"/>
              <a:t>the</a:t>
            </a:r>
            <a:r>
              <a:rPr lang="nl-NL" sz="2000" dirty="0"/>
              <a:t> module </a:t>
            </a:r>
            <a:r>
              <a:rPr lang="nl-NL" sz="2000" dirty="0" err="1"/>
              <a:t>path</a:t>
            </a:r>
            <a:r>
              <a:rPr lang="nl-NL" sz="2000" dirty="0"/>
              <a:t>. (</a:t>
            </a:r>
            <a:r>
              <a:rPr lang="nl-NL" sz="2000" dirty="0" err="1"/>
              <a:t>Choose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that</a:t>
            </a:r>
            <a:r>
              <a:rPr lang="nl-NL" sz="2000" dirty="0"/>
              <a:t> </a:t>
            </a:r>
            <a:r>
              <a:rPr lang="nl-NL" sz="2000" dirty="0" err="1"/>
              <a:t>apply</a:t>
            </a:r>
            <a:r>
              <a:rPr lang="nl-NL" sz="2000" dirty="0"/>
              <a:t>.)</a:t>
            </a:r>
          </a:p>
          <a:p>
            <a:endParaRPr lang="nl-NL" sz="2000" dirty="0"/>
          </a:p>
          <a:p>
            <a:pPr fontAlgn="base"/>
            <a:r>
              <a:rPr lang="nl-NL" sz="2000" dirty="0"/>
              <a:t>1. automatic, </a:t>
            </a:r>
            <a:r>
              <a:rPr lang="nl-NL" sz="2000" dirty="0" err="1"/>
              <a:t>named</a:t>
            </a:r>
            <a:endParaRPr lang="nl-NL" sz="2000" dirty="0"/>
          </a:p>
          <a:p>
            <a:pPr fontAlgn="base"/>
            <a:r>
              <a:rPr lang="nl-NL" sz="2000" dirty="0"/>
              <a:t>2. automatic, </a:t>
            </a:r>
            <a:r>
              <a:rPr lang="nl-NL" sz="2000" dirty="0" err="1"/>
              <a:t>unnamed</a:t>
            </a:r>
            <a:endParaRPr lang="nl-NL" sz="2000" dirty="0"/>
          </a:p>
          <a:p>
            <a:pPr fontAlgn="base"/>
            <a:r>
              <a:rPr lang="nl-NL" sz="2000" dirty="0"/>
              <a:t>3. </a:t>
            </a:r>
            <a:r>
              <a:rPr lang="nl-NL" sz="2000" dirty="0" err="1"/>
              <a:t>named</a:t>
            </a:r>
            <a:r>
              <a:rPr lang="nl-NL" sz="2000" dirty="0"/>
              <a:t>, automatic</a:t>
            </a:r>
          </a:p>
          <a:p>
            <a:pPr fontAlgn="base"/>
            <a:r>
              <a:rPr lang="nl-NL" sz="2000" dirty="0"/>
              <a:t>4. </a:t>
            </a:r>
            <a:r>
              <a:rPr lang="nl-NL" sz="2000" dirty="0" err="1"/>
              <a:t>named</a:t>
            </a:r>
            <a:r>
              <a:rPr lang="nl-NL" sz="2000" dirty="0"/>
              <a:t>, </a:t>
            </a:r>
            <a:r>
              <a:rPr lang="nl-NL" sz="2000" dirty="0" err="1"/>
              <a:t>unnamed</a:t>
            </a:r>
            <a:endParaRPr lang="nl-NL" sz="2000" dirty="0"/>
          </a:p>
          <a:p>
            <a:pPr fontAlgn="base"/>
            <a:r>
              <a:rPr lang="nl-NL" sz="2000" dirty="0"/>
              <a:t>5. </a:t>
            </a:r>
            <a:r>
              <a:rPr lang="nl-NL" sz="2000" dirty="0" err="1"/>
              <a:t>unnamed</a:t>
            </a:r>
            <a:r>
              <a:rPr lang="nl-NL" sz="2000" dirty="0"/>
              <a:t>, automatic</a:t>
            </a:r>
          </a:p>
          <a:p>
            <a:pPr fontAlgn="base"/>
            <a:r>
              <a:rPr lang="nl-NL" sz="2000" dirty="0"/>
              <a:t>6. </a:t>
            </a:r>
            <a:r>
              <a:rPr lang="nl-NL" sz="2000" dirty="0" err="1"/>
              <a:t>unnamed</a:t>
            </a:r>
            <a:r>
              <a:rPr lang="nl-NL" sz="2000" dirty="0"/>
              <a:t>, </a:t>
            </a:r>
            <a:r>
              <a:rPr lang="nl-NL" sz="2000" dirty="0" err="1"/>
              <a:t>named</a:t>
            </a:r>
            <a:endParaRPr lang="nl-NL" sz="2000" dirty="0"/>
          </a:p>
          <a:p>
            <a:pPr fontAlgn="base"/>
            <a:r>
              <a:rPr lang="nl-NL" sz="2000" dirty="0"/>
              <a:t>7. None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above</a:t>
            </a:r>
            <a:endParaRPr lang="nl-NL" sz="20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323077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5, 6</a:t>
            </a:r>
          </a:p>
        </p:txBody>
      </p:sp>
    </p:spTree>
    <p:extLst>
      <p:ext uri="{BB962C8B-B14F-4D97-AF65-F5344CB8AC3E}">
        <p14:creationId xmlns:p14="http://schemas.microsoft.com/office/powerpoint/2010/main" val="91273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99090" y="1172438"/>
            <a:ext cx="106364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Automatic module name </a:t>
            </a:r>
            <a:r>
              <a:rPr lang="nl-NL" sz="2800" dirty="0" err="1"/>
              <a:t>determination</a:t>
            </a:r>
            <a:r>
              <a:rPr lang="nl-NL" sz="2800" dirty="0"/>
              <a:t> </a:t>
            </a:r>
            <a:r>
              <a:rPr lang="nl-NL" sz="2800" dirty="0" err="1"/>
              <a:t>algorithm</a:t>
            </a:r>
            <a:endParaRPr lang="nl-NL" sz="2800" dirty="0"/>
          </a:p>
          <a:p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remove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file extension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JAR name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remove</a:t>
            </a:r>
            <a:r>
              <a:rPr lang="nl-NL" sz="2800" dirty="0"/>
              <a:t> </a:t>
            </a:r>
            <a:r>
              <a:rPr lang="nl-NL" sz="2800" dirty="0" err="1"/>
              <a:t>any</a:t>
            </a:r>
            <a:r>
              <a:rPr lang="nl-NL" sz="2800" dirty="0"/>
              <a:t> </a:t>
            </a:r>
            <a:r>
              <a:rPr lang="nl-NL" sz="2800" dirty="0" err="1"/>
              <a:t>version</a:t>
            </a:r>
            <a:r>
              <a:rPr lang="nl-NL" sz="2800" dirty="0"/>
              <a:t> information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end of </a:t>
            </a:r>
            <a:r>
              <a:rPr lang="nl-NL" sz="2800" dirty="0" err="1"/>
              <a:t>the</a:t>
            </a:r>
            <a:r>
              <a:rPr lang="nl-NL" sz="2800" dirty="0"/>
              <a:t> name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replace</a:t>
            </a:r>
            <a:r>
              <a:rPr lang="nl-NL" sz="2800" dirty="0"/>
              <a:t> </a:t>
            </a:r>
            <a:r>
              <a:rPr lang="nl-NL" sz="2800" dirty="0" err="1"/>
              <a:t>any</a:t>
            </a:r>
            <a:r>
              <a:rPr lang="nl-NL" sz="2800" dirty="0"/>
              <a:t> </a:t>
            </a:r>
            <a:r>
              <a:rPr lang="nl-NL" sz="2800" dirty="0" err="1"/>
              <a:t>remaining</a:t>
            </a:r>
            <a:r>
              <a:rPr lang="nl-NL" sz="2800" dirty="0"/>
              <a:t> </a:t>
            </a:r>
            <a:r>
              <a:rPr lang="nl-NL" sz="2800" dirty="0" err="1"/>
              <a:t>characters</a:t>
            </a:r>
            <a:r>
              <a:rPr lang="nl-NL" sz="2800" dirty="0"/>
              <a:t> </a:t>
            </a:r>
            <a:r>
              <a:rPr lang="nl-NL" sz="2800" dirty="0" err="1"/>
              <a:t>other</a:t>
            </a:r>
            <a:r>
              <a:rPr lang="nl-NL" sz="2800" dirty="0"/>
              <a:t> </a:t>
            </a:r>
            <a:r>
              <a:rPr lang="nl-NL" sz="2800" dirty="0" err="1"/>
              <a:t>than</a:t>
            </a:r>
            <a:r>
              <a:rPr lang="nl-NL" sz="2800" dirty="0"/>
              <a:t> letters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numbers</a:t>
            </a:r>
            <a:r>
              <a:rPr lang="nl-NL" sz="2800" dirty="0"/>
              <a:t>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dots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replace</a:t>
            </a:r>
            <a:r>
              <a:rPr lang="nl-NL" sz="2800" dirty="0"/>
              <a:t> </a:t>
            </a:r>
            <a:r>
              <a:rPr lang="nl-NL" sz="2800" dirty="0" err="1"/>
              <a:t>any</a:t>
            </a:r>
            <a:r>
              <a:rPr lang="nl-NL" sz="2800" dirty="0"/>
              <a:t> </a:t>
            </a:r>
            <a:r>
              <a:rPr lang="nl-NL" sz="2800" dirty="0" err="1"/>
              <a:t>sequences</a:t>
            </a:r>
            <a:r>
              <a:rPr lang="nl-NL" sz="2800" dirty="0"/>
              <a:t> of </a:t>
            </a:r>
            <a:r>
              <a:rPr lang="nl-NL" sz="2800" dirty="0" err="1"/>
              <a:t>dots</a:t>
            </a:r>
            <a:r>
              <a:rPr lang="nl-NL" sz="2800" dirty="0"/>
              <a:t> </a:t>
            </a:r>
            <a:r>
              <a:rPr lang="nl-NL" sz="2800" dirty="0" err="1"/>
              <a:t>with</a:t>
            </a:r>
            <a:r>
              <a:rPr lang="nl-NL" sz="2800" dirty="0"/>
              <a:t> a single dot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remove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dot </a:t>
            </a:r>
            <a:r>
              <a:rPr lang="nl-NL" sz="2800" dirty="0" err="1"/>
              <a:t>if</a:t>
            </a:r>
            <a:r>
              <a:rPr lang="nl-NL" sz="2800" dirty="0"/>
              <a:t> </a:t>
            </a:r>
            <a:r>
              <a:rPr lang="nl-NL" sz="2800" dirty="0" err="1"/>
              <a:t>it</a:t>
            </a:r>
            <a:r>
              <a:rPr lang="nl-NL" sz="2800" dirty="0"/>
              <a:t> is </a:t>
            </a:r>
            <a:r>
              <a:rPr lang="nl-NL" sz="2800" dirty="0" err="1"/>
              <a:t>the</a:t>
            </a:r>
            <a:r>
              <a:rPr lang="nl-NL" sz="2800" dirty="0"/>
              <a:t> first or last </a:t>
            </a:r>
            <a:r>
              <a:rPr lang="nl-NL" sz="2800" dirty="0" err="1"/>
              <a:t>character</a:t>
            </a:r>
            <a:r>
              <a:rPr lang="nl-NL" sz="2800" dirty="0"/>
              <a:t> of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result</a:t>
            </a:r>
            <a:r>
              <a:rPr lang="nl-NL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0661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/>
              <a:t>Does </a:t>
            </a:r>
            <a:r>
              <a:rPr lang="nl-NL" sz="2800" dirty="0" err="1"/>
              <a:t>an</a:t>
            </a:r>
            <a:r>
              <a:rPr lang="nl-NL" sz="2800" dirty="0"/>
              <a:t> automatic module have a module-info file?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3429000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No. A </a:t>
            </a:r>
            <a:r>
              <a:rPr lang="nl-NL" sz="2800" dirty="0" err="1"/>
              <a:t>named</a:t>
            </a:r>
            <a:r>
              <a:rPr lang="nl-NL" sz="2800" dirty="0"/>
              <a:t> module does. An </a:t>
            </a:r>
            <a:r>
              <a:rPr lang="nl-NL" sz="2800" dirty="0" err="1"/>
              <a:t>unnamed</a:t>
            </a:r>
            <a:r>
              <a:rPr lang="nl-NL" sz="2800" dirty="0"/>
              <a:t> module </a:t>
            </a:r>
            <a:r>
              <a:rPr lang="nl-NL" sz="2800" dirty="0" err="1"/>
              <a:t>may</a:t>
            </a:r>
            <a:r>
              <a:rPr lang="nl-NL" sz="2800" dirty="0"/>
              <a:t> have </a:t>
            </a:r>
            <a:r>
              <a:rPr lang="nl-NL" sz="2800" dirty="0" err="1"/>
              <a:t>such</a:t>
            </a:r>
            <a:r>
              <a:rPr lang="nl-NL" sz="2800" dirty="0"/>
              <a:t> a file but </a:t>
            </a:r>
            <a:r>
              <a:rPr lang="nl-NL" sz="2800" dirty="0" err="1"/>
              <a:t>it</a:t>
            </a:r>
            <a:r>
              <a:rPr lang="nl-NL" sz="2800" dirty="0"/>
              <a:t> </a:t>
            </a:r>
            <a:r>
              <a:rPr lang="nl-NL" sz="2800" dirty="0" err="1"/>
              <a:t>will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</a:t>
            </a:r>
            <a:r>
              <a:rPr lang="nl-NL" sz="2800" dirty="0" err="1"/>
              <a:t>ignored</a:t>
            </a:r>
            <a:r>
              <a:rPr lang="nl-NL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045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/>
              <a:t>Is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unnamed</a:t>
            </a:r>
            <a:r>
              <a:rPr lang="nl-NL" sz="2800" dirty="0"/>
              <a:t> module </a:t>
            </a:r>
            <a:r>
              <a:rPr lang="nl-NL" sz="2800" dirty="0" err="1"/>
              <a:t>readable</a:t>
            </a:r>
            <a:r>
              <a:rPr lang="nl-NL" sz="2800" dirty="0"/>
              <a:t> </a:t>
            </a:r>
            <a:r>
              <a:rPr lang="nl-NL" sz="2800" dirty="0" err="1"/>
              <a:t>by</a:t>
            </a:r>
            <a:r>
              <a:rPr lang="nl-NL" sz="2800" dirty="0"/>
              <a:t> </a:t>
            </a:r>
            <a:r>
              <a:rPr lang="nl-NL" sz="2800" dirty="0" err="1"/>
              <a:t>other</a:t>
            </a:r>
            <a:r>
              <a:rPr lang="nl-NL" sz="2800" dirty="0"/>
              <a:t> modules on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r>
              <a:rPr lang="nl-NL" sz="2800" dirty="0"/>
              <a:t>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3429000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No. </a:t>
            </a:r>
            <a:r>
              <a:rPr lang="nl-NL" sz="2800" dirty="0" err="1"/>
              <a:t>Only</a:t>
            </a:r>
            <a:r>
              <a:rPr lang="nl-NL" sz="2800" dirty="0"/>
              <a:t> </a:t>
            </a:r>
            <a:r>
              <a:rPr lang="nl-NL" sz="2800" dirty="0" err="1"/>
              <a:t>named</a:t>
            </a:r>
            <a:r>
              <a:rPr lang="nl-NL" sz="2800" dirty="0"/>
              <a:t> </a:t>
            </a:r>
            <a:r>
              <a:rPr lang="nl-NL" sz="2800" dirty="0" err="1"/>
              <a:t>and</a:t>
            </a:r>
            <a:r>
              <a:rPr lang="nl-NL" sz="2800" dirty="0"/>
              <a:t> automatic modules are </a:t>
            </a:r>
            <a:r>
              <a:rPr lang="nl-NL" sz="2800" dirty="0" err="1"/>
              <a:t>accessible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r>
              <a:rPr lang="nl-NL" sz="2800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273248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45441" y="911450"/>
            <a:ext cx="1072973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Which</a:t>
            </a:r>
            <a:r>
              <a:rPr lang="nl-NL" sz="2800" dirty="0"/>
              <a:t> are </a:t>
            </a:r>
            <a:r>
              <a:rPr lang="nl-NL" sz="2800" dirty="0" err="1"/>
              <a:t>true</a:t>
            </a:r>
            <a:r>
              <a:rPr lang="nl-NL" sz="2800" dirty="0"/>
              <a:t> statements? (</a:t>
            </a:r>
            <a:r>
              <a:rPr lang="nl-NL" sz="2800" dirty="0" err="1"/>
              <a:t>Choose</a:t>
            </a:r>
            <a:r>
              <a:rPr lang="nl-NL" sz="2800" dirty="0"/>
              <a:t> </a:t>
            </a:r>
            <a:r>
              <a:rPr lang="nl-NL" sz="2800" dirty="0" err="1"/>
              <a:t>all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</a:t>
            </a:r>
            <a:r>
              <a:rPr lang="nl-NL" sz="2800" dirty="0" err="1"/>
              <a:t>apply</a:t>
            </a:r>
            <a:r>
              <a:rPr lang="nl-NL" sz="2800" dirty="0"/>
              <a:t>.)</a:t>
            </a:r>
          </a:p>
          <a:p>
            <a:endParaRPr lang="nl-NL" sz="2800" dirty="0"/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An automatic module exports </a:t>
            </a:r>
            <a:r>
              <a:rPr lang="nl-NL" sz="2400" dirty="0" err="1"/>
              <a:t>all</a:t>
            </a:r>
            <a:r>
              <a:rPr lang="nl-NL" sz="2400" dirty="0"/>
              <a:t> packages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named</a:t>
            </a:r>
            <a:r>
              <a:rPr lang="nl-NL" sz="2400" dirty="0"/>
              <a:t> modules.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An automatic module exports </a:t>
            </a:r>
            <a:r>
              <a:rPr lang="nl-NL" sz="2400" dirty="0" err="1"/>
              <a:t>only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specified</a:t>
            </a:r>
            <a:r>
              <a:rPr lang="nl-NL" sz="2400" dirty="0"/>
              <a:t> packages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named</a:t>
            </a:r>
            <a:r>
              <a:rPr lang="nl-NL" sz="2400" dirty="0"/>
              <a:t> modules.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An automatic module exports no packages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named</a:t>
            </a:r>
            <a:r>
              <a:rPr lang="nl-NL" sz="2400" dirty="0"/>
              <a:t> modules.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An </a:t>
            </a:r>
            <a:r>
              <a:rPr lang="nl-NL" sz="2400" dirty="0" err="1"/>
              <a:t>unnamed</a:t>
            </a:r>
            <a:r>
              <a:rPr lang="nl-NL" sz="2400" dirty="0"/>
              <a:t> module exports </a:t>
            </a:r>
            <a:r>
              <a:rPr lang="nl-NL" sz="2400" dirty="0" err="1"/>
              <a:t>only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named</a:t>
            </a:r>
            <a:r>
              <a:rPr lang="nl-NL" sz="2400" dirty="0"/>
              <a:t> packages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named</a:t>
            </a:r>
            <a:r>
              <a:rPr lang="nl-NL" sz="2400" dirty="0"/>
              <a:t> modules.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An </a:t>
            </a:r>
            <a:r>
              <a:rPr lang="nl-NL" sz="2400" dirty="0" err="1"/>
              <a:t>unnamed</a:t>
            </a:r>
            <a:r>
              <a:rPr lang="nl-NL" sz="2400" dirty="0"/>
              <a:t> module exports </a:t>
            </a:r>
            <a:r>
              <a:rPr lang="nl-NL" sz="2400" dirty="0" err="1"/>
              <a:t>all</a:t>
            </a:r>
            <a:r>
              <a:rPr lang="nl-NL" sz="2400" dirty="0"/>
              <a:t> packages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named</a:t>
            </a:r>
            <a:r>
              <a:rPr lang="nl-NL" sz="2400" dirty="0"/>
              <a:t> modules.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An </a:t>
            </a:r>
            <a:r>
              <a:rPr lang="nl-NL" sz="2400" dirty="0" err="1"/>
              <a:t>unnamed</a:t>
            </a:r>
            <a:r>
              <a:rPr lang="nl-NL" sz="2400" dirty="0"/>
              <a:t> module exports no packages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named</a:t>
            </a:r>
            <a:r>
              <a:rPr lang="nl-NL" sz="2400" dirty="0"/>
              <a:t> modules.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545441" y="5681987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1, 6</a:t>
            </a:r>
          </a:p>
        </p:txBody>
      </p:sp>
    </p:spTree>
    <p:extLst>
      <p:ext uri="{BB962C8B-B14F-4D97-AF65-F5344CB8AC3E}">
        <p14:creationId xmlns:p14="http://schemas.microsoft.com/office/powerpoint/2010/main" val="391711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graphicFrame>
        <p:nvGraphicFramePr>
          <p:cNvPr id="4" name="Tabel 5">
            <a:extLst>
              <a:ext uri="{FF2B5EF4-FFF2-40B4-BE49-F238E27FC236}">
                <a16:creationId xmlns:a16="http://schemas.microsoft.com/office/drawing/2014/main" id="{17CEA9E0-D3C9-564E-8E51-456337775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754310"/>
              </p:ext>
            </p:extLst>
          </p:nvPr>
        </p:nvGraphicFramePr>
        <p:xfrm>
          <a:off x="644634" y="2385869"/>
          <a:ext cx="10601435" cy="262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198">
                  <a:extLst>
                    <a:ext uri="{9D8B030D-6E8A-4147-A177-3AD203B41FA5}">
                      <a16:colId xmlns:a16="http://schemas.microsoft.com/office/drawing/2014/main" val="2001334720"/>
                    </a:ext>
                  </a:extLst>
                </a:gridCol>
                <a:gridCol w="2809629">
                  <a:extLst>
                    <a:ext uri="{9D8B030D-6E8A-4147-A177-3AD203B41FA5}">
                      <a16:colId xmlns:a16="http://schemas.microsoft.com/office/drawing/2014/main" val="2820033144"/>
                    </a:ext>
                  </a:extLst>
                </a:gridCol>
                <a:gridCol w="3584028">
                  <a:extLst>
                    <a:ext uri="{9D8B030D-6E8A-4147-A177-3AD203B41FA5}">
                      <a16:colId xmlns:a16="http://schemas.microsoft.com/office/drawing/2014/main" val="2728702032"/>
                    </a:ext>
                  </a:extLst>
                </a:gridCol>
                <a:gridCol w="3636580">
                  <a:extLst>
                    <a:ext uri="{9D8B030D-6E8A-4147-A177-3AD203B41FA5}">
                      <a16:colId xmlns:a16="http://schemas.microsoft.com/office/drawing/2014/main" val="3444204209"/>
                    </a:ext>
                  </a:extLst>
                </a:gridCol>
              </a:tblGrid>
              <a:tr h="374549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Example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47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Example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915493"/>
                  </a:ext>
                </a:extLst>
              </a:tr>
              <a:tr h="374549"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JAR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commons2‐x‐1.0.0‐SNAPSHOT.jar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</a:t>
                      </a:r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_$‐1.0.jar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643458"/>
                  </a:ext>
                </a:extLst>
              </a:tr>
              <a:tr h="374549">
                <a:tc>
                  <a:txBody>
                    <a:bodyPr/>
                    <a:lstStyle/>
                    <a:p>
                      <a:r>
                        <a:rPr lang="nl-NL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Remove</a:t>
                      </a:r>
                      <a:r>
                        <a:rPr lang="nl-NL" dirty="0"/>
                        <a:t> file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commons2‐x‐1.0.0‐SNAPSHOT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</a:t>
                      </a:r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_$‐1.0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204112"/>
                  </a:ext>
                </a:extLst>
              </a:tr>
              <a:tr h="374549">
                <a:tc>
                  <a:txBody>
                    <a:bodyPr/>
                    <a:lstStyle/>
                    <a:p>
                      <a:r>
                        <a:rPr lang="nl-N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Remove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version</a:t>
                      </a:r>
                      <a:r>
                        <a:rPr lang="nl-NL" dirty="0"/>
                        <a:t>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commons2‐x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</a:t>
                      </a:r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_$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512812"/>
                  </a:ext>
                </a:extLst>
              </a:tr>
              <a:tr h="374549">
                <a:tc>
                  <a:txBody>
                    <a:bodyPr/>
                    <a:lstStyle/>
                    <a:p>
                      <a:r>
                        <a:rPr lang="nl-N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Replace</a:t>
                      </a:r>
                      <a:r>
                        <a:rPr lang="nl-NL" dirty="0"/>
                        <a:t> special </a:t>
                      </a:r>
                      <a:r>
                        <a:rPr lang="nl-NL" dirty="0" err="1"/>
                        <a:t>characters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47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commons2.x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</a:t>
                      </a:r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600239"/>
                  </a:ext>
                </a:extLst>
              </a:tr>
              <a:tr h="374549">
                <a:tc>
                  <a:txBody>
                    <a:bodyPr/>
                    <a:lstStyle/>
                    <a:p>
                      <a:r>
                        <a:rPr lang="nl-N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Replace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sequence</a:t>
                      </a:r>
                      <a:r>
                        <a:rPr lang="nl-NL" dirty="0"/>
                        <a:t> of </a:t>
                      </a:r>
                      <a:r>
                        <a:rPr lang="nl-NL" dirty="0" err="1"/>
                        <a:t>dots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47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commons2.x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mod</a:t>
                      </a:r>
                      <a:r>
                        <a:rPr lang="nl-NL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782370"/>
                  </a:ext>
                </a:extLst>
              </a:tr>
              <a:tr h="374549">
                <a:tc>
                  <a:txBody>
                    <a:bodyPr/>
                    <a:lstStyle/>
                    <a:p>
                      <a:r>
                        <a:rPr lang="nl-NL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Remove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leading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trailing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dots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47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commons2.x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mod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884289"/>
                  </a:ext>
                </a:extLst>
              </a:tr>
            </a:tbl>
          </a:graphicData>
        </a:graphic>
      </p:graphicFrame>
      <p:sp>
        <p:nvSpPr>
          <p:cNvPr id="6" name="Tekstvak 5">
            <a:extLst>
              <a:ext uri="{FF2B5EF4-FFF2-40B4-BE49-F238E27FC236}">
                <a16:creationId xmlns:a16="http://schemas.microsoft.com/office/drawing/2014/main" id="{D540218D-5742-6043-9526-B83C24C614CC}"/>
              </a:ext>
            </a:extLst>
          </p:cNvPr>
          <p:cNvSpPr txBox="1"/>
          <p:nvPr/>
        </p:nvSpPr>
        <p:spPr>
          <a:xfrm>
            <a:off x="644634" y="1182948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Example</a:t>
            </a:r>
            <a:r>
              <a:rPr lang="nl-NL" sz="2800" dirty="0"/>
              <a:t> module name </a:t>
            </a:r>
            <a:r>
              <a:rPr lang="nl-NL" sz="2800" dirty="0" err="1"/>
              <a:t>determination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627980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000" dirty="0" err="1"/>
              <a:t>Which</a:t>
            </a:r>
            <a:r>
              <a:rPr lang="nl-NL" sz="2000" dirty="0"/>
              <a:t>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following</a:t>
            </a:r>
            <a:r>
              <a:rPr lang="nl-NL" sz="2000" dirty="0"/>
              <a:t> JAR </a:t>
            </a:r>
            <a:r>
              <a:rPr lang="nl-NL" sz="2000" dirty="0" err="1"/>
              <a:t>filename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generated</a:t>
            </a:r>
            <a:r>
              <a:rPr lang="nl-NL" sz="2000" dirty="0"/>
              <a:t> automatic module name pairs are correct? (</a:t>
            </a:r>
            <a:r>
              <a:rPr lang="nl-NL" sz="2000" dirty="0" err="1"/>
              <a:t>Choose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that</a:t>
            </a:r>
            <a:r>
              <a:rPr lang="nl-NL" sz="2000" dirty="0"/>
              <a:t> </a:t>
            </a:r>
            <a:r>
              <a:rPr lang="nl-NL" sz="2000" dirty="0" err="1"/>
              <a:t>apply</a:t>
            </a:r>
            <a:r>
              <a:rPr lang="nl-NL" sz="2000" dirty="0"/>
              <a:t>.)</a:t>
            </a:r>
          </a:p>
          <a:p>
            <a:endParaRPr lang="nl-NL" sz="2000" dirty="0"/>
          </a:p>
          <a:p>
            <a:pPr fontAlgn="base"/>
            <a:r>
              <a:rPr lang="nl-NL" sz="2000" dirty="0"/>
              <a:t>1. emily‐1.0.0.jar </a:t>
            </a:r>
            <a:r>
              <a:rPr lang="nl-NL" sz="2000" dirty="0" err="1"/>
              <a:t>and</a:t>
            </a:r>
            <a:r>
              <a:rPr lang="nl-NL" sz="2000" dirty="0"/>
              <a:t> </a:t>
            </a:r>
            <a:r>
              <a:rPr lang="nl-NL" sz="2000" dirty="0" err="1"/>
              <a:t>emily</a:t>
            </a:r>
            <a:endParaRPr lang="nl-NL" sz="2000" dirty="0"/>
          </a:p>
          <a:p>
            <a:pPr fontAlgn="base"/>
            <a:r>
              <a:rPr lang="nl-NL" sz="2000" dirty="0"/>
              <a:t>2. emily‐1.0.0‐SNAPSHOT.jar </a:t>
            </a:r>
            <a:r>
              <a:rPr lang="nl-NL" sz="2000" dirty="0" err="1"/>
              <a:t>and</a:t>
            </a:r>
            <a:r>
              <a:rPr lang="nl-NL" sz="2000" dirty="0"/>
              <a:t> </a:t>
            </a:r>
            <a:r>
              <a:rPr lang="nl-NL" sz="2000" dirty="0" err="1"/>
              <a:t>emily</a:t>
            </a:r>
            <a:endParaRPr lang="nl-NL" sz="2000" dirty="0"/>
          </a:p>
          <a:p>
            <a:pPr fontAlgn="base"/>
            <a:r>
              <a:rPr lang="nl-NL" sz="2000" dirty="0"/>
              <a:t>3. emily_the_cat‐1.0.0.jar </a:t>
            </a:r>
            <a:r>
              <a:rPr lang="nl-NL" sz="2000" dirty="0" err="1"/>
              <a:t>and</a:t>
            </a:r>
            <a:r>
              <a:rPr lang="nl-NL" sz="2000" dirty="0"/>
              <a:t> </a:t>
            </a:r>
            <a:r>
              <a:rPr lang="nl-NL" sz="2000" dirty="0" err="1"/>
              <a:t>emily‐the‐cat</a:t>
            </a:r>
            <a:endParaRPr lang="nl-NL" sz="2000" dirty="0"/>
          </a:p>
          <a:p>
            <a:pPr fontAlgn="base"/>
            <a:r>
              <a:rPr lang="nl-NL" sz="2000" dirty="0"/>
              <a:t>4. emily_the_cat‐1.0.0.jar </a:t>
            </a:r>
            <a:r>
              <a:rPr lang="nl-NL" sz="2000" dirty="0" err="1"/>
              <a:t>and</a:t>
            </a:r>
            <a:r>
              <a:rPr lang="nl-NL" sz="2000" dirty="0"/>
              <a:t> </a:t>
            </a:r>
            <a:r>
              <a:rPr lang="nl-NL" sz="2000" dirty="0" err="1"/>
              <a:t>emily_the_cat</a:t>
            </a:r>
            <a:endParaRPr lang="nl-NL" sz="2000" dirty="0"/>
          </a:p>
          <a:p>
            <a:pPr fontAlgn="base"/>
            <a:r>
              <a:rPr lang="nl-NL" sz="2000" dirty="0"/>
              <a:t>5. </a:t>
            </a:r>
            <a:r>
              <a:rPr lang="nl-NL" sz="2000" dirty="0" err="1"/>
              <a:t>emily</a:t>
            </a:r>
            <a:r>
              <a:rPr lang="nl-NL" sz="2000" dirty="0"/>
              <a:t>.$.</a:t>
            </a:r>
            <a:r>
              <a:rPr lang="nl-NL" sz="2000" dirty="0" err="1"/>
              <a:t>jar</a:t>
            </a:r>
            <a:r>
              <a:rPr lang="nl-NL" sz="2000" dirty="0"/>
              <a:t> </a:t>
            </a:r>
            <a:r>
              <a:rPr lang="nl-NL" sz="2000" dirty="0" err="1"/>
              <a:t>and</a:t>
            </a:r>
            <a:r>
              <a:rPr lang="nl-NL" sz="2000" dirty="0"/>
              <a:t> </a:t>
            </a:r>
            <a:r>
              <a:rPr lang="nl-NL" sz="2000" dirty="0" err="1"/>
              <a:t>emily</a:t>
            </a:r>
            <a:r>
              <a:rPr lang="nl-NL" sz="2000" dirty="0"/>
              <a:t>..</a:t>
            </a:r>
          </a:p>
          <a:p>
            <a:pPr fontAlgn="base"/>
            <a:r>
              <a:rPr lang="nl-NL" sz="2000" dirty="0"/>
              <a:t>6. </a:t>
            </a:r>
            <a:r>
              <a:rPr lang="nl-NL" sz="2000" dirty="0" err="1"/>
              <a:t>emily</a:t>
            </a:r>
            <a:r>
              <a:rPr lang="nl-NL" sz="2000" dirty="0"/>
              <a:t>.$.</a:t>
            </a:r>
            <a:r>
              <a:rPr lang="nl-NL" sz="2000" dirty="0" err="1"/>
              <a:t>jar</a:t>
            </a:r>
            <a:r>
              <a:rPr lang="nl-NL" sz="2000" dirty="0"/>
              <a:t> </a:t>
            </a:r>
            <a:r>
              <a:rPr lang="nl-NL" sz="2000" dirty="0" err="1"/>
              <a:t>and</a:t>
            </a:r>
            <a:r>
              <a:rPr lang="nl-NL" sz="2000" dirty="0"/>
              <a:t> </a:t>
            </a:r>
            <a:r>
              <a:rPr lang="nl-NL" sz="2000" dirty="0" err="1"/>
              <a:t>emily</a:t>
            </a:r>
            <a:endParaRPr lang="nl-NL" sz="2000" dirty="0"/>
          </a:p>
          <a:p>
            <a:pPr fontAlgn="base"/>
            <a:r>
              <a:rPr lang="nl-NL" sz="2000" dirty="0"/>
              <a:t>7. </a:t>
            </a:r>
            <a:r>
              <a:rPr lang="nl-NL" sz="2000" dirty="0" err="1"/>
              <a:t>emily</a:t>
            </a:r>
            <a:r>
              <a:rPr lang="nl-NL" sz="2000" dirty="0"/>
              <a:t>.$.</a:t>
            </a:r>
            <a:r>
              <a:rPr lang="nl-NL" sz="2000" dirty="0" err="1"/>
              <a:t>jar</a:t>
            </a:r>
            <a:r>
              <a:rPr lang="nl-NL" sz="2000" dirty="0"/>
              <a:t> </a:t>
            </a:r>
            <a:r>
              <a:rPr lang="nl-NL" sz="2000" dirty="0" err="1"/>
              <a:t>and</a:t>
            </a:r>
            <a:r>
              <a:rPr lang="nl-NL" sz="2000" dirty="0"/>
              <a:t> </a:t>
            </a:r>
            <a:r>
              <a:rPr lang="nl-NL" sz="2000" dirty="0" err="1"/>
              <a:t>emily</a:t>
            </a:r>
            <a:r>
              <a:rPr lang="nl-NL" sz="2000" dirty="0"/>
              <a:t>.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427268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1, 2, 6</a:t>
            </a:r>
          </a:p>
        </p:txBody>
      </p:sp>
    </p:spTree>
    <p:extLst>
      <p:ext uri="{BB962C8B-B14F-4D97-AF65-F5344CB8AC3E}">
        <p14:creationId xmlns:p14="http://schemas.microsoft.com/office/powerpoint/2010/main" val="128727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Introduction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4EEA0-0273-4743-BAF3-E5D04B6973EB}"/>
              </a:ext>
            </a:extLst>
          </p:cNvPr>
          <p:cNvSpPr txBox="1"/>
          <p:nvPr/>
        </p:nvSpPr>
        <p:spPr>
          <a:xfrm>
            <a:off x="1199456" y="1412776"/>
            <a:ext cx="979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Modules (Continued)</a:t>
            </a:r>
            <a:endParaRPr lang="nl-NL" sz="280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C4F6EDB-AAFD-464F-938C-BD9010F00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2245379"/>
            <a:ext cx="4749500" cy="282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29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Migrating</a:t>
            </a:r>
            <a:r>
              <a:rPr lang="nl-NL" sz="2800" dirty="0"/>
              <a:t> non </a:t>
            </a:r>
            <a:r>
              <a:rPr lang="nl-NL" sz="2800" dirty="0" err="1"/>
              <a:t>modular</a:t>
            </a:r>
            <a:r>
              <a:rPr lang="nl-NL" sz="2800" dirty="0"/>
              <a:t> </a:t>
            </a:r>
            <a:r>
              <a:rPr lang="nl-NL" sz="2800" dirty="0" err="1"/>
              <a:t>applications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Bottom up</a:t>
            </a:r>
          </a:p>
          <a:p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Create</a:t>
            </a:r>
            <a:r>
              <a:rPr lang="nl-NL" sz="2800" dirty="0"/>
              <a:t> </a:t>
            </a:r>
            <a:r>
              <a:rPr lang="nl-NL" sz="2800" dirty="0" err="1"/>
              <a:t>dependency</a:t>
            </a:r>
            <a:r>
              <a:rPr lang="nl-NL" sz="2800" dirty="0"/>
              <a:t> </a:t>
            </a:r>
            <a:r>
              <a:rPr lang="nl-NL" sz="2800" dirty="0" err="1"/>
              <a:t>graph</a:t>
            </a:r>
            <a:r>
              <a:rPr lang="nl-NL" sz="2800" dirty="0"/>
              <a:t> of </a:t>
            </a:r>
            <a:r>
              <a:rPr lang="nl-NL" sz="2800" dirty="0" err="1"/>
              <a:t>the</a:t>
            </a:r>
            <a:r>
              <a:rPr lang="nl-NL" sz="2800" dirty="0"/>
              <a:t> packages / </a:t>
            </a:r>
            <a:r>
              <a:rPr lang="nl-NL" sz="2800" dirty="0" err="1"/>
              <a:t>libs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/>
              <a:t>Start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package/</a:t>
            </a:r>
            <a:r>
              <a:rPr lang="nl-NL" sz="2800" dirty="0" err="1"/>
              <a:t>lib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has no </a:t>
            </a:r>
            <a:r>
              <a:rPr lang="nl-NL" sz="2800" dirty="0" err="1"/>
              <a:t>dependencies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Add</a:t>
            </a:r>
            <a:r>
              <a:rPr lang="nl-NL" sz="2800" dirty="0"/>
              <a:t> module-info (</a:t>
            </a:r>
            <a:r>
              <a:rPr lang="nl-NL" sz="2800" dirty="0" err="1"/>
              <a:t>with</a:t>
            </a:r>
            <a:r>
              <a:rPr lang="nl-NL" sz="2800" dirty="0"/>
              <a:t> exports, </a:t>
            </a:r>
            <a:r>
              <a:rPr lang="nl-NL" sz="2800" dirty="0" err="1"/>
              <a:t>requires</a:t>
            </a:r>
            <a:r>
              <a:rPr lang="nl-NL" sz="28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/>
              <a:t>Move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Repeat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0442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F0353C0-C3C9-4647-85E7-9D47B2B2A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633" y="1159238"/>
            <a:ext cx="6422733" cy="45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08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Top down</a:t>
            </a:r>
          </a:p>
          <a:p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Create</a:t>
            </a:r>
            <a:r>
              <a:rPr lang="nl-NL" sz="2800" dirty="0"/>
              <a:t> </a:t>
            </a:r>
            <a:r>
              <a:rPr lang="nl-NL" sz="2800" dirty="0" err="1"/>
              <a:t>dependency</a:t>
            </a:r>
            <a:r>
              <a:rPr lang="nl-NL" sz="2800" dirty="0"/>
              <a:t> </a:t>
            </a:r>
            <a:r>
              <a:rPr lang="nl-NL" sz="2800" dirty="0" err="1"/>
              <a:t>graph</a:t>
            </a:r>
            <a:r>
              <a:rPr lang="nl-NL" sz="2800" dirty="0"/>
              <a:t> of </a:t>
            </a:r>
            <a:r>
              <a:rPr lang="nl-NL" sz="2800" dirty="0" err="1"/>
              <a:t>the</a:t>
            </a:r>
            <a:r>
              <a:rPr lang="nl-NL" sz="2800" dirty="0"/>
              <a:t> packages / </a:t>
            </a:r>
            <a:r>
              <a:rPr lang="nl-NL" sz="2800" dirty="0" err="1"/>
              <a:t>libs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/>
              <a:t>Put </a:t>
            </a:r>
            <a:r>
              <a:rPr lang="nl-NL" sz="2800" dirty="0" err="1"/>
              <a:t>all</a:t>
            </a:r>
            <a:r>
              <a:rPr lang="nl-NL" sz="2800" dirty="0"/>
              <a:t> packages / </a:t>
            </a:r>
            <a:r>
              <a:rPr lang="nl-NL" sz="2800" dirty="0" err="1"/>
              <a:t>libs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/>
              <a:t>Select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highest</a:t>
            </a:r>
            <a:r>
              <a:rPr lang="nl-NL" sz="2800" dirty="0"/>
              <a:t> level </a:t>
            </a:r>
            <a:r>
              <a:rPr lang="nl-NL" sz="2800" dirty="0" err="1"/>
              <a:t>that</a:t>
            </a:r>
            <a:r>
              <a:rPr lang="nl-NL" sz="2800" dirty="0"/>
              <a:t> has </a:t>
            </a:r>
            <a:r>
              <a:rPr lang="nl-NL" sz="2800" dirty="0" err="1"/>
              <a:t>not</a:t>
            </a:r>
            <a:r>
              <a:rPr lang="nl-NL" sz="2800" dirty="0"/>
              <a:t> </a:t>
            </a:r>
            <a:r>
              <a:rPr lang="nl-NL" sz="2800" dirty="0" err="1"/>
              <a:t>yet</a:t>
            </a:r>
            <a:r>
              <a:rPr lang="nl-NL" sz="2800" dirty="0"/>
              <a:t> been </a:t>
            </a:r>
            <a:r>
              <a:rPr lang="nl-NL" sz="2800" dirty="0" err="1"/>
              <a:t>migrated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Add</a:t>
            </a:r>
            <a:r>
              <a:rPr lang="nl-NL" sz="2800" dirty="0"/>
              <a:t> module-info (</a:t>
            </a:r>
            <a:r>
              <a:rPr lang="nl-NL" sz="2800" dirty="0" err="1"/>
              <a:t>with</a:t>
            </a:r>
            <a:r>
              <a:rPr lang="nl-NL" sz="2800" dirty="0"/>
              <a:t> exports, </a:t>
            </a:r>
            <a:r>
              <a:rPr lang="nl-NL" sz="2800" dirty="0" err="1"/>
              <a:t>requires</a:t>
            </a:r>
            <a:r>
              <a:rPr lang="nl-NL" sz="2800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nl-NL" sz="2800" dirty="0" err="1"/>
              <a:t>use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automatic </a:t>
            </a:r>
            <a:r>
              <a:rPr lang="nl-NL" sz="2800" dirty="0" err="1"/>
              <a:t>derived</a:t>
            </a:r>
            <a:r>
              <a:rPr lang="nl-NL" sz="2800" dirty="0"/>
              <a:t> </a:t>
            </a:r>
            <a:r>
              <a:rPr lang="nl-NL" sz="2800" dirty="0" err="1"/>
              <a:t>names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required</a:t>
            </a:r>
            <a:r>
              <a:rPr lang="nl-NL" sz="2800" dirty="0"/>
              <a:t> modules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Repeat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3430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AA16439-7945-3C4F-BD32-47F455C9F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507" y="1135118"/>
            <a:ext cx="6490985" cy="458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18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Migration </a:t>
            </a:r>
            <a:r>
              <a:rPr lang="nl-NL" sz="2800" dirty="0" err="1"/>
              <a:t>strategies</a:t>
            </a:r>
            <a:r>
              <a:rPr lang="nl-NL" sz="2800" dirty="0"/>
              <a:t> </a:t>
            </a:r>
            <a:r>
              <a:rPr lang="nl-NL" sz="2800" dirty="0" err="1"/>
              <a:t>compared</a:t>
            </a:r>
            <a:endParaRPr lang="nl-NL" sz="2800" dirty="0"/>
          </a:p>
        </p:txBody>
      </p:sp>
      <p:graphicFrame>
        <p:nvGraphicFramePr>
          <p:cNvPr id="4" name="Tabel 5">
            <a:extLst>
              <a:ext uri="{FF2B5EF4-FFF2-40B4-BE49-F238E27FC236}">
                <a16:creationId xmlns:a16="http://schemas.microsoft.com/office/drawing/2014/main" id="{6CF4FEDD-33FA-E84A-8ACB-37B2CC287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38967"/>
              </p:ext>
            </p:extLst>
          </p:nvPr>
        </p:nvGraphicFramePr>
        <p:xfrm>
          <a:off x="1057374" y="2034068"/>
          <a:ext cx="100772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9084">
                  <a:extLst>
                    <a:ext uri="{9D8B030D-6E8A-4147-A177-3AD203B41FA5}">
                      <a16:colId xmlns:a16="http://schemas.microsoft.com/office/drawing/2014/main" val="1712910218"/>
                    </a:ext>
                  </a:extLst>
                </a:gridCol>
                <a:gridCol w="3359084">
                  <a:extLst>
                    <a:ext uri="{9D8B030D-6E8A-4147-A177-3AD203B41FA5}">
                      <a16:colId xmlns:a16="http://schemas.microsoft.com/office/drawing/2014/main" val="2168126083"/>
                    </a:ext>
                  </a:extLst>
                </a:gridCol>
                <a:gridCol w="3359084">
                  <a:extLst>
                    <a:ext uri="{9D8B030D-6E8A-4147-A177-3AD203B41FA5}">
                      <a16:colId xmlns:a16="http://schemas.microsoft.com/office/drawing/2014/main" val="904155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Category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Bottom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Top down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057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A project </a:t>
                      </a:r>
                      <a:r>
                        <a:rPr lang="nl-NL" dirty="0" err="1"/>
                        <a:t>that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depends</a:t>
                      </a:r>
                      <a:r>
                        <a:rPr lang="nl-NL" dirty="0"/>
                        <a:t> on </a:t>
                      </a:r>
                      <a:r>
                        <a:rPr lang="nl-NL" dirty="0" err="1"/>
                        <a:t>all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others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Unnamed</a:t>
                      </a:r>
                      <a:r>
                        <a:rPr lang="nl-NL" dirty="0"/>
                        <a:t> module on </a:t>
                      </a:r>
                      <a:r>
                        <a:rPr lang="nl-NL" dirty="0" err="1"/>
                        <a:t>the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classpath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Named</a:t>
                      </a:r>
                      <a:r>
                        <a:rPr lang="nl-NL" dirty="0"/>
                        <a:t> module on </a:t>
                      </a:r>
                      <a:r>
                        <a:rPr lang="nl-NL" dirty="0" err="1"/>
                        <a:t>the</a:t>
                      </a:r>
                      <a:r>
                        <a:rPr lang="nl-NL" dirty="0"/>
                        <a:t> module </a:t>
                      </a:r>
                      <a:r>
                        <a:rPr lang="nl-NL" dirty="0" err="1"/>
                        <a:t>path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276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A project </a:t>
                      </a:r>
                      <a:r>
                        <a:rPr lang="nl-NL" dirty="0" err="1"/>
                        <a:t>that</a:t>
                      </a:r>
                      <a:r>
                        <a:rPr lang="nl-NL" dirty="0"/>
                        <a:t> has no </a:t>
                      </a:r>
                      <a:r>
                        <a:rPr lang="nl-NL" dirty="0" err="1"/>
                        <a:t>dependencies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Named</a:t>
                      </a:r>
                      <a:r>
                        <a:rPr lang="nl-NL" dirty="0"/>
                        <a:t> module on </a:t>
                      </a:r>
                      <a:r>
                        <a:rPr lang="nl-NL" dirty="0" err="1"/>
                        <a:t>the</a:t>
                      </a:r>
                      <a:r>
                        <a:rPr lang="nl-NL" dirty="0"/>
                        <a:t> module </a:t>
                      </a:r>
                      <a:r>
                        <a:rPr lang="nl-NL" dirty="0" err="1"/>
                        <a:t>path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Automatic module on </a:t>
                      </a:r>
                      <a:r>
                        <a:rPr lang="nl-NL" dirty="0" err="1"/>
                        <a:t>the</a:t>
                      </a:r>
                      <a:r>
                        <a:rPr lang="nl-NL" dirty="0"/>
                        <a:t> module </a:t>
                      </a:r>
                      <a:r>
                        <a:rPr lang="nl-NL" dirty="0" err="1"/>
                        <a:t>path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762276"/>
                  </a:ext>
                </a:extLst>
              </a:tr>
            </a:tbl>
          </a:graphicData>
        </a:graphic>
      </p:graphicFrame>
      <p:sp>
        <p:nvSpPr>
          <p:cNvPr id="6" name="Tekstvak 5">
            <a:extLst>
              <a:ext uri="{FF2B5EF4-FFF2-40B4-BE49-F238E27FC236}">
                <a16:creationId xmlns:a16="http://schemas.microsoft.com/office/drawing/2014/main" id="{72BFE1B6-6071-154D-A594-AC7255C39A77}"/>
              </a:ext>
            </a:extLst>
          </p:cNvPr>
          <p:cNvSpPr txBox="1"/>
          <p:nvPr/>
        </p:nvSpPr>
        <p:spPr>
          <a:xfrm>
            <a:off x="1057373" y="4117620"/>
            <a:ext cx="1007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Bottom up	:	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are in control of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jars</a:t>
            </a:r>
            <a:r>
              <a:rPr lang="nl-NL" dirty="0"/>
              <a:t>.</a:t>
            </a:r>
          </a:p>
          <a:p>
            <a:r>
              <a:rPr lang="nl-NL" dirty="0"/>
              <a:t>Top down	:	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not</a:t>
            </a:r>
            <a:r>
              <a:rPr lang="nl-NL" dirty="0"/>
              <a:t> in control of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jars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8842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000" dirty="0"/>
              <a:t>For a top‐down </a:t>
            </a:r>
            <a:r>
              <a:rPr lang="nl-NL" sz="2000" dirty="0" err="1"/>
              <a:t>migration</a:t>
            </a:r>
            <a:r>
              <a:rPr lang="nl-NL" sz="2000" dirty="0"/>
              <a:t>, </a:t>
            </a:r>
            <a:r>
              <a:rPr lang="nl-NL" sz="2000" dirty="0" err="1"/>
              <a:t>all</a:t>
            </a:r>
            <a:r>
              <a:rPr lang="nl-NL" sz="2000" dirty="0"/>
              <a:t> modules </a:t>
            </a:r>
            <a:r>
              <a:rPr lang="nl-NL" sz="2000" dirty="0" err="1"/>
              <a:t>other</a:t>
            </a:r>
            <a:r>
              <a:rPr lang="nl-NL" sz="2000" dirty="0"/>
              <a:t> </a:t>
            </a:r>
            <a:r>
              <a:rPr lang="nl-NL" sz="2000" dirty="0" err="1"/>
              <a:t>than</a:t>
            </a:r>
            <a:r>
              <a:rPr lang="nl-NL" sz="2000" dirty="0"/>
              <a:t> </a:t>
            </a:r>
            <a:r>
              <a:rPr lang="nl-NL" sz="2000" dirty="0" err="1"/>
              <a:t>named</a:t>
            </a:r>
            <a:r>
              <a:rPr lang="nl-NL" sz="2000" dirty="0"/>
              <a:t> modules are ____________ modules </a:t>
            </a:r>
            <a:r>
              <a:rPr lang="nl-NL" sz="2000" dirty="0" err="1"/>
              <a:t>and</a:t>
            </a:r>
            <a:r>
              <a:rPr lang="nl-NL" sz="2000" dirty="0"/>
              <a:t> on </a:t>
            </a:r>
            <a:r>
              <a:rPr lang="nl-NL" sz="2000" dirty="0" err="1"/>
              <a:t>the</a:t>
            </a:r>
            <a:r>
              <a:rPr lang="nl-NL" sz="2000" dirty="0"/>
              <a:t> ____________.</a:t>
            </a:r>
          </a:p>
          <a:p>
            <a:endParaRPr lang="nl-NL" sz="2000" dirty="0"/>
          </a:p>
          <a:p>
            <a:pPr fontAlgn="base"/>
            <a:endParaRPr lang="nl-NL" sz="2000" dirty="0"/>
          </a:p>
          <a:p>
            <a:pPr fontAlgn="base"/>
            <a:r>
              <a:rPr lang="nl-NL" sz="2000" dirty="0"/>
              <a:t>1. automatic, </a:t>
            </a:r>
            <a:r>
              <a:rPr lang="nl-NL" sz="2000" dirty="0" err="1"/>
              <a:t>classpath</a:t>
            </a:r>
            <a:endParaRPr lang="nl-NL" sz="2000" dirty="0"/>
          </a:p>
          <a:p>
            <a:pPr fontAlgn="base"/>
            <a:r>
              <a:rPr lang="nl-NL" sz="2000" dirty="0"/>
              <a:t>2. automatic, module </a:t>
            </a:r>
            <a:r>
              <a:rPr lang="nl-NL" sz="2000" dirty="0" err="1"/>
              <a:t>path</a:t>
            </a:r>
            <a:endParaRPr lang="nl-NL" sz="2000" dirty="0"/>
          </a:p>
          <a:p>
            <a:pPr fontAlgn="base"/>
            <a:r>
              <a:rPr lang="nl-NL" sz="2000" dirty="0"/>
              <a:t>3. </a:t>
            </a:r>
            <a:r>
              <a:rPr lang="nl-NL" sz="2000" dirty="0" err="1"/>
              <a:t>unnamed</a:t>
            </a:r>
            <a:r>
              <a:rPr lang="nl-NL" sz="2000" dirty="0"/>
              <a:t>, </a:t>
            </a:r>
            <a:r>
              <a:rPr lang="nl-NL" sz="2000" dirty="0" err="1"/>
              <a:t>classpath</a:t>
            </a:r>
            <a:endParaRPr lang="nl-NL" sz="2000" dirty="0"/>
          </a:p>
          <a:p>
            <a:pPr fontAlgn="base"/>
            <a:r>
              <a:rPr lang="nl-NL" sz="2000" dirty="0"/>
              <a:t>4. </a:t>
            </a:r>
            <a:r>
              <a:rPr lang="nl-NL" sz="2000" dirty="0" err="1"/>
              <a:t>unnamed</a:t>
            </a:r>
            <a:r>
              <a:rPr lang="nl-NL" sz="2000" dirty="0"/>
              <a:t>, module </a:t>
            </a:r>
            <a:r>
              <a:rPr lang="nl-NL" sz="2000" dirty="0" err="1"/>
              <a:t>path</a:t>
            </a:r>
            <a:endParaRPr lang="nl-NL" sz="2000" dirty="0"/>
          </a:p>
          <a:p>
            <a:pPr fontAlgn="base"/>
            <a:r>
              <a:rPr lang="nl-NL" sz="2000" dirty="0"/>
              <a:t>5. None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above</a:t>
            </a:r>
            <a:endParaRPr lang="nl-NL" sz="20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427268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2</a:t>
            </a:r>
          </a:p>
        </p:txBody>
      </p:sp>
    </p:spTree>
    <p:extLst>
      <p:ext uri="{BB962C8B-B14F-4D97-AF65-F5344CB8AC3E}">
        <p14:creationId xmlns:p14="http://schemas.microsoft.com/office/powerpoint/2010/main" val="322174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443841"/>
            <a:ext cx="90104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Services</a:t>
            </a:r>
          </a:p>
          <a:p>
            <a:endParaRPr lang="nl-NL" sz="2800" dirty="0"/>
          </a:p>
          <a:p>
            <a:r>
              <a:rPr lang="nl-NL" sz="2800" dirty="0" err="1"/>
              <a:t>Consist</a:t>
            </a:r>
            <a:r>
              <a:rPr lang="nl-NL" sz="2800" dirty="0"/>
              <a:t> of: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an</a:t>
            </a:r>
            <a:r>
              <a:rPr lang="nl-NL" sz="2800" dirty="0"/>
              <a:t> interface / abstract class </a:t>
            </a:r>
            <a:r>
              <a:rPr lang="nl-NL" sz="2800" dirty="0" err="1"/>
              <a:t>decribing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any</a:t>
            </a:r>
            <a:r>
              <a:rPr lang="nl-NL" sz="2800" dirty="0"/>
              <a:t> classes </a:t>
            </a:r>
            <a:r>
              <a:rPr lang="nl-NL" sz="2800" dirty="0" err="1"/>
              <a:t>the</a:t>
            </a:r>
            <a:r>
              <a:rPr lang="nl-NL" sz="2800" dirty="0"/>
              <a:t> interface </a:t>
            </a:r>
            <a:r>
              <a:rPr lang="nl-NL" sz="2800" dirty="0" err="1"/>
              <a:t>references</a:t>
            </a: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some</a:t>
            </a:r>
            <a:r>
              <a:rPr lang="nl-NL" sz="2800" dirty="0"/>
              <a:t> </a:t>
            </a:r>
            <a:r>
              <a:rPr lang="nl-NL" sz="2800" dirty="0" err="1"/>
              <a:t>method</a:t>
            </a:r>
            <a:r>
              <a:rPr lang="nl-NL" sz="2800" dirty="0"/>
              <a:t> of </a:t>
            </a:r>
            <a:r>
              <a:rPr lang="nl-NL" sz="2800" dirty="0" err="1"/>
              <a:t>looking</a:t>
            </a:r>
            <a:r>
              <a:rPr lang="nl-NL" sz="2800" dirty="0"/>
              <a:t> up </a:t>
            </a:r>
            <a:r>
              <a:rPr lang="nl-NL" sz="2800" dirty="0" err="1"/>
              <a:t>implementations</a:t>
            </a:r>
            <a:r>
              <a:rPr lang="nl-NL" sz="2800" dirty="0"/>
              <a:t> of </a:t>
            </a:r>
            <a:r>
              <a:rPr lang="nl-NL" sz="2800" dirty="0" err="1"/>
              <a:t>the</a:t>
            </a:r>
            <a:r>
              <a:rPr lang="nl-NL" sz="2800" dirty="0"/>
              <a:t> service</a:t>
            </a:r>
          </a:p>
          <a:p>
            <a:endParaRPr lang="nl-NL" sz="2800" dirty="0"/>
          </a:p>
          <a:p>
            <a:r>
              <a:rPr lang="nl-NL" sz="2800" dirty="0" err="1"/>
              <a:t>Note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</a:t>
            </a:r>
            <a:r>
              <a:rPr lang="nl-NL" sz="2800" dirty="0" err="1"/>
              <a:t>implementations</a:t>
            </a:r>
            <a:r>
              <a:rPr lang="nl-NL" sz="2800" dirty="0"/>
              <a:t> are </a:t>
            </a:r>
            <a:r>
              <a:rPr lang="nl-NL" sz="2800" dirty="0" err="1"/>
              <a:t>not</a:t>
            </a:r>
            <a:r>
              <a:rPr lang="nl-NL" sz="2800" dirty="0"/>
              <a:t> part of </a:t>
            </a:r>
            <a:r>
              <a:rPr lang="nl-NL" sz="2800" dirty="0" err="1"/>
              <a:t>the</a:t>
            </a:r>
            <a:r>
              <a:rPr lang="nl-NL" sz="2800" dirty="0"/>
              <a:t> service!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8098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609601" y="1172438"/>
            <a:ext cx="10690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Services</a:t>
            </a:r>
          </a:p>
        </p:txBody>
      </p:sp>
      <p:graphicFrame>
        <p:nvGraphicFramePr>
          <p:cNvPr id="3" name="Tabel 3">
            <a:extLst>
              <a:ext uri="{FF2B5EF4-FFF2-40B4-BE49-F238E27FC236}">
                <a16:creationId xmlns:a16="http://schemas.microsoft.com/office/drawing/2014/main" id="{93E02346-6A64-E640-BB14-013889E52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602552"/>
              </p:ext>
            </p:extLst>
          </p:nvPr>
        </p:nvGraphicFramePr>
        <p:xfrm>
          <a:off x="1890890" y="1929270"/>
          <a:ext cx="8127999" cy="178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3350241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059263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194453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Artifact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Part of service?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Directives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required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25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Service provider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exports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665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Service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requires</a:t>
                      </a:r>
                      <a:r>
                        <a:rPr lang="nl-NL" dirty="0"/>
                        <a:t>, </a:t>
                      </a:r>
                      <a:r>
                        <a:rPr lang="nl-NL" dirty="0" err="1"/>
                        <a:t>provides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851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Service </a:t>
                      </a:r>
                      <a:r>
                        <a:rPr lang="nl-NL" dirty="0" err="1"/>
                        <a:t>locator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exports, </a:t>
                      </a:r>
                      <a:r>
                        <a:rPr lang="nl-NL" dirty="0" err="1"/>
                        <a:t>requires</a:t>
                      </a:r>
                      <a:r>
                        <a:rPr lang="nl-NL" dirty="0"/>
                        <a:t>, </a:t>
                      </a:r>
                      <a:r>
                        <a:rPr lang="nl-NL" dirty="0" err="1"/>
                        <a:t>uses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981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Consumer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requires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074533"/>
                  </a:ext>
                </a:extLst>
              </a:tr>
            </a:tbl>
          </a:graphicData>
        </a:graphic>
      </p:graphicFrame>
      <p:sp>
        <p:nvSpPr>
          <p:cNvPr id="4" name="Tekstvak 3">
            <a:extLst>
              <a:ext uri="{FF2B5EF4-FFF2-40B4-BE49-F238E27FC236}">
                <a16:creationId xmlns:a16="http://schemas.microsoft.com/office/drawing/2014/main" id="{9DEB678F-5EE7-8F4F-91C5-DCADD2944150}"/>
              </a:ext>
            </a:extLst>
          </p:cNvPr>
          <p:cNvSpPr txBox="1"/>
          <p:nvPr/>
        </p:nvSpPr>
        <p:spPr>
          <a:xfrm>
            <a:off x="1315156" y="4165600"/>
            <a:ext cx="9279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Important </a:t>
            </a:r>
            <a:r>
              <a:rPr lang="nl-NL" dirty="0" err="1"/>
              <a:t>methods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ServiceLoader</a:t>
            </a:r>
            <a:r>
              <a:rPr lang="nl-NL" dirty="0"/>
              <a:t> (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exam</a:t>
            </a:r>
            <a:r>
              <a:rPr lang="nl-NL" dirty="0"/>
              <a:t>):</a:t>
            </a:r>
          </a:p>
          <a:p>
            <a:endParaRPr lang="nl-NL" dirty="0"/>
          </a:p>
          <a:p>
            <a:r>
              <a:rPr lang="nl-NL" dirty="0"/>
              <a:t>	public </a:t>
            </a:r>
            <a:r>
              <a:rPr lang="nl-NL" dirty="0" err="1"/>
              <a:t>static</a:t>
            </a:r>
            <a:r>
              <a:rPr lang="nl-NL" dirty="0"/>
              <a:t> &lt;S&gt; </a:t>
            </a:r>
            <a:r>
              <a:rPr lang="nl-NL" dirty="0" err="1"/>
              <a:t>ServiceLoader</a:t>
            </a:r>
            <a:r>
              <a:rPr lang="nl-NL" dirty="0"/>
              <a:t>&lt;S&gt; load(Class&lt;S&gt; service) { … }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	public Stream&lt;Provider&lt;S&gt;&gt; stream() { … }</a:t>
            </a:r>
          </a:p>
        </p:txBody>
      </p:sp>
    </p:spTree>
    <p:extLst>
      <p:ext uri="{BB962C8B-B14F-4D97-AF65-F5344CB8AC3E}">
        <p14:creationId xmlns:p14="http://schemas.microsoft.com/office/powerpoint/2010/main" val="2792366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699911" y="858868"/>
            <a:ext cx="3341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Example</a:t>
            </a:r>
            <a:r>
              <a:rPr lang="nl-NL" sz="2800" dirty="0"/>
              <a:t> Service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598193C-C57A-FA4A-8DC3-2EA280DD971B}"/>
              </a:ext>
            </a:extLst>
          </p:cNvPr>
          <p:cNvSpPr txBox="1"/>
          <p:nvPr/>
        </p:nvSpPr>
        <p:spPr>
          <a:xfrm>
            <a:off x="699911" y="1950930"/>
            <a:ext cx="2908151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developer.api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developer.api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C785C47B-8EED-C846-B99F-1B6C33EA6A50}"/>
              </a:ext>
            </a:extLst>
          </p:cNvPr>
          <p:cNvSpPr txBox="1"/>
          <p:nvPr/>
        </p:nvSpPr>
        <p:spPr>
          <a:xfrm>
            <a:off x="6070411" y="1950930"/>
            <a:ext cx="4036155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developer.pool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developer.pool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transitive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developer.api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uses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developer.api.Developer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AEA0549-2428-6645-8BFD-9D974BCF57F4}"/>
              </a:ext>
            </a:extLst>
          </p:cNvPr>
          <p:cNvSpPr txBox="1"/>
          <p:nvPr/>
        </p:nvSpPr>
        <p:spPr>
          <a:xfrm>
            <a:off x="4549422" y="4294738"/>
            <a:ext cx="7078134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developer.hipo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developer.api</a:t>
            </a:r>
            <a:br>
              <a:rPr lang="nl-NL" dirty="0">
                <a:solidFill>
                  <a:schemeClr val="bg1"/>
                </a:solidFill>
              </a:rPr>
            </a:b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provides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developer.api.Developer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with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developer.hipo.ProDev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5E29E0D-603A-134E-8A7D-BED31CB14221}"/>
              </a:ext>
            </a:extLst>
          </p:cNvPr>
          <p:cNvSpPr txBox="1"/>
          <p:nvPr/>
        </p:nvSpPr>
        <p:spPr>
          <a:xfrm>
            <a:off x="699911" y="3899351"/>
            <a:ext cx="3172177" cy="175432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company</a:t>
            </a: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company;</a:t>
            </a:r>
            <a:br>
              <a:rPr lang="nl-NL" dirty="0">
                <a:solidFill>
                  <a:schemeClr val="bg1"/>
                </a:solidFill>
              </a:rPr>
            </a:b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developer.pool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B5927DC6-42D1-4F46-94C7-FA5B7650B06F}"/>
              </a:ext>
            </a:extLst>
          </p:cNvPr>
          <p:cNvCxnSpPr/>
          <p:nvPr/>
        </p:nvCxnSpPr>
        <p:spPr bwMode="auto">
          <a:xfrm flipH="1">
            <a:off x="3646311" y="2472267"/>
            <a:ext cx="24241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774D6205-EFCA-A043-ADAA-D5C178C65835}"/>
              </a:ext>
            </a:extLst>
          </p:cNvPr>
          <p:cNvCxnSpPr/>
          <p:nvPr/>
        </p:nvCxnSpPr>
        <p:spPr bwMode="auto">
          <a:xfrm flipV="1">
            <a:off x="1715911" y="2874260"/>
            <a:ext cx="0" cy="1025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DD83C829-26B6-9D4E-8A16-F2FA397816F1}"/>
              </a:ext>
            </a:extLst>
          </p:cNvPr>
          <p:cNvCxnSpPr/>
          <p:nvPr/>
        </p:nvCxnSpPr>
        <p:spPr bwMode="auto">
          <a:xfrm flipV="1">
            <a:off x="2856089" y="2874260"/>
            <a:ext cx="3214322" cy="1025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E643E509-C8A8-D046-8D3C-1EF7A0A6907B}"/>
              </a:ext>
            </a:extLst>
          </p:cNvPr>
          <p:cNvCxnSpPr>
            <a:cxnSpLocks/>
          </p:cNvCxnSpPr>
          <p:nvPr/>
        </p:nvCxnSpPr>
        <p:spPr bwMode="auto">
          <a:xfrm>
            <a:off x="7247467" y="3428258"/>
            <a:ext cx="0" cy="8664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A961727E-D1B3-AA4E-A8B7-7500FB18CE22}"/>
              </a:ext>
            </a:extLst>
          </p:cNvPr>
          <p:cNvCxnSpPr/>
          <p:nvPr/>
        </p:nvCxnSpPr>
        <p:spPr bwMode="auto">
          <a:xfrm flipH="1" flipV="1">
            <a:off x="3420533" y="2874260"/>
            <a:ext cx="1128889" cy="133649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t 20">
                <a:extLst>
                  <a:ext uri="{FF2B5EF4-FFF2-40B4-BE49-F238E27FC236}">
                    <a16:creationId xmlns:a16="http://schemas.microsoft.com/office/drawing/2014/main" id="{F816D78B-3850-A742-BDEA-E8BF6C4BFC5F}"/>
                  </a:ext>
                </a:extLst>
              </p14:cNvPr>
              <p14:cNvContentPartPr/>
              <p14:nvPr/>
            </p14:nvContentPartPr>
            <p14:xfrm>
              <a:off x="354973" y="1362924"/>
              <a:ext cx="10812600" cy="2473200"/>
            </p14:xfrm>
          </p:contentPart>
        </mc:Choice>
        <mc:Fallback xmlns="">
          <p:pic>
            <p:nvPicPr>
              <p:cNvPr id="21" name="Inkt 20">
                <a:extLst>
                  <a:ext uri="{FF2B5EF4-FFF2-40B4-BE49-F238E27FC236}">
                    <a16:creationId xmlns:a16="http://schemas.microsoft.com/office/drawing/2014/main" id="{F816D78B-3850-A742-BDEA-E8BF6C4BFC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973" y="1300284"/>
                <a:ext cx="10938240" cy="259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127C6D91-A72E-0947-8672-FE0D1F3D86F6}"/>
                  </a:ext>
                </a:extLst>
              </p14:cNvPr>
              <p14:cNvContentPartPr/>
              <p14:nvPr/>
            </p14:nvContentPartPr>
            <p14:xfrm>
              <a:off x="4408573" y="3837924"/>
              <a:ext cx="7428240" cy="244332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127C6D91-A72E-0947-8672-FE0D1F3D86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45933" y="3774924"/>
                <a:ext cx="7553880" cy="256896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kstvak 29">
            <a:extLst>
              <a:ext uri="{FF2B5EF4-FFF2-40B4-BE49-F238E27FC236}">
                <a16:creationId xmlns:a16="http://schemas.microsoft.com/office/drawing/2014/main" id="{209F4007-54DA-CB4F-9AAE-14B1123ED48C}"/>
              </a:ext>
            </a:extLst>
          </p:cNvPr>
          <p:cNvSpPr txBox="1"/>
          <p:nvPr/>
        </p:nvSpPr>
        <p:spPr>
          <a:xfrm>
            <a:off x="7089421" y="1012356"/>
            <a:ext cx="1354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Service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8A8B42D5-92F3-2F4A-A03C-3C881635E41D}"/>
              </a:ext>
            </a:extLst>
          </p:cNvPr>
          <p:cNvSpPr txBox="1"/>
          <p:nvPr/>
        </p:nvSpPr>
        <p:spPr>
          <a:xfrm>
            <a:off x="7394222" y="6249312"/>
            <a:ext cx="208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Implementation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343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30" grpId="0"/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000" dirty="0" err="1"/>
              <a:t>Which</a:t>
            </a:r>
            <a:r>
              <a:rPr lang="nl-NL" sz="2000" dirty="0"/>
              <a:t>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following</a:t>
            </a:r>
            <a:r>
              <a:rPr lang="nl-NL" sz="2000" dirty="0"/>
              <a:t> pairs make up a service?</a:t>
            </a:r>
          </a:p>
          <a:p>
            <a:endParaRPr lang="nl-NL" sz="2000" dirty="0"/>
          </a:p>
          <a:p>
            <a:pPr fontAlgn="base"/>
            <a:r>
              <a:rPr lang="nl-NL" sz="2000" dirty="0"/>
              <a:t>1. Consumer </a:t>
            </a:r>
            <a:r>
              <a:rPr lang="nl-NL" sz="2000" dirty="0" err="1"/>
              <a:t>and</a:t>
            </a:r>
            <a:r>
              <a:rPr lang="nl-NL" sz="2000" dirty="0"/>
              <a:t> service </a:t>
            </a:r>
            <a:r>
              <a:rPr lang="nl-NL" sz="2000" dirty="0" err="1"/>
              <a:t>locator</a:t>
            </a:r>
            <a:endParaRPr lang="nl-NL" sz="2000" dirty="0"/>
          </a:p>
          <a:p>
            <a:pPr fontAlgn="base"/>
            <a:r>
              <a:rPr lang="nl-NL" sz="2000" dirty="0"/>
              <a:t>2. Consumer </a:t>
            </a:r>
            <a:r>
              <a:rPr lang="nl-NL" sz="2000" dirty="0" err="1"/>
              <a:t>and</a:t>
            </a:r>
            <a:r>
              <a:rPr lang="nl-NL" sz="2000" dirty="0"/>
              <a:t> service provider interface</a:t>
            </a:r>
          </a:p>
          <a:p>
            <a:pPr fontAlgn="base"/>
            <a:r>
              <a:rPr lang="nl-NL" sz="2000" dirty="0"/>
              <a:t>3. Service </a:t>
            </a:r>
            <a:r>
              <a:rPr lang="nl-NL" sz="2000" dirty="0" err="1"/>
              <a:t>locator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service provider</a:t>
            </a:r>
          </a:p>
          <a:p>
            <a:pPr fontAlgn="base"/>
            <a:r>
              <a:rPr lang="nl-NL" sz="2000" dirty="0"/>
              <a:t>4. Service </a:t>
            </a:r>
            <a:r>
              <a:rPr lang="nl-NL" sz="2000" dirty="0" err="1"/>
              <a:t>locator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service provider interface</a:t>
            </a:r>
          </a:p>
          <a:p>
            <a:pPr fontAlgn="base"/>
            <a:r>
              <a:rPr lang="nl-NL" sz="2000" dirty="0"/>
              <a:t>5. Service provider </a:t>
            </a:r>
            <a:r>
              <a:rPr lang="nl-NL" sz="2000" dirty="0" err="1"/>
              <a:t>and</a:t>
            </a:r>
            <a:r>
              <a:rPr lang="nl-NL" sz="2000" dirty="0"/>
              <a:t> service provider interface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021325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4</a:t>
            </a:r>
          </a:p>
        </p:txBody>
      </p:sp>
    </p:spTree>
    <p:extLst>
      <p:ext uri="{BB962C8B-B14F-4D97-AF65-F5344CB8AC3E}">
        <p14:creationId xmlns:p14="http://schemas.microsoft.com/office/powerpoint/2010/main" val="376463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Recap</a:t>
            </a:r>
            <a:r>
              <a:rPr lang="nl-NL" sz="2800" dirty="0"/>
              <a:t> </a:t>
            </a:r>
            <a:r>
              <a:rPr lang="nl-NL" sz="2800" dirty="0" err="1"/>
              <a:t>definition</a:t>
            </a:r>
            <a:r>
              <a:rPr lang="nl-NL" sz="2800" dirty="0"/>
              <a:t> of a Java Module</a:t>
            </a:r>
          </a:p>
          <a:p>
            <a:endParaRPr lang="nl-NL" sz="2800" dirty="0"/>
          </a:p>
          <a:p>
            <a:r>
              <a:rPr lang="nl-NL" sz="2800" dirty="0"/>
              <a:t>A </a:t>
            </a:r>
            <a:r>
              <a:rPr lang="nl-NL" sz="2800" dirty="0" err="1"/>
              <a:t>group</a:t>
            </a:r>
            <a:r>
              <a:rPr lang="nl-NL" sz="2800" dirty="0"/>
              <a:t> of </a:t>
            </a:r>
            <a:r>
              <a:rPr lang="nl-NL" sz="2800" dirty="0" err="1"/>
              <a:t>one</a:t>
            </a:r>
            <a:r>
              <a:rPr lang="nl-NL" sz="2800" dirty="0"/>
              <a:t> or more packages </a:t>
            </a:r>
            <a:r>
              <a:rPr lang="nl-NL" sz="2800" dirty="0" err="1"/>
              <a:t>including</a:t>
            </a:r>
            <a:r>
              <a:rPr lang="nl-NL" sz="2800" dirty="0"/>
              <a:t> a module-</a:t>
            </a:r>
            <a:r>
              <a:rPr lang="nl-NL" sz="2800" dirty="0" err="1"/>
              <a:t>info.java</a:t>
            </a:r>
            <a:r>
              <a:rPr lang="nl-NL" sz="2800" dirty="0"/>
              <a:t>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1F9435B-C5F2-6943-9915-1B01B02BB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3592682"/>
            <a:ext cx="31750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3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000" dirty="0" err="1"/>
              <a:t>Suppose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have separate modules </a:t>
            </a:r>
            <a:r>
              <a:rPr lang="nl-NL" sz="2000" dirty="0" err="1"/>
              <a:t>for</a:t>
            </a:r>
            <a:r>
              <a:rPr lang="nl-NL" sz="2000" dirty="0"/>
              <a:t> a service provider interface, service provider, service </a:t>
            </a:r>
            <a:r>
              <a:rPr lang="nl-NL" sz="2000" dirty="0" err="1"/>
              <a:t>locator</a:t>
            </a:r>
            <a:r>
              <a:rPr lang="nl-NL" sz="2000" dirty="0"/>
              <a:t>,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consumer</a:t>
            </a:r>
            <a:r>
              <a:rPr lang="nl-NL" sz="2000" dirty="0"/>
              <a:t>. </a:t>
            </a:r>
            <a:r>
              <a:rPr lang="nl-NL" sz="2000" dirty="0" err="1"/>
              <a:t>If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</a:t>
            </a:r>
            <a:r>
              <a:rPr lang="nl-NL" sz="2000" dirty="0" err="1"/>
              <a:t>add</a:t>
            </a:r>
            <a:r>
              <a:rPr lang="nl-NL" sz="2000" dirty="0"/>
              <a:t> a second service provider module, </a:t>
            </a:r>
            <a:r>
              <a:rPr lang="nl-NL" sz="2000" dirty="0" err="1"/>
              <a:t>how</a:t>
            </a:r>
            <a:r>
              <a:rPr lang="nl-NL" sz="2000" dirty="0"/>
              <a:t> </a:t>
            </a:r>
            <a:r>
              <a:rPr lang="nl-NL" sz="2000" dirty="0" err="1"/>
              <a:t>many</a:t>
            </a:r>
            <a:r>
              <a:rPr lang="nl-NL" sz="2000" dirty="0"/>
              <a:t> of these modules do </a:t>
            </a:r>
            <a:r>
              <a:rPr lang="nl-NL" sz="2000" dirty="0" err="1"/>
              <a:t>you</a:t>
            </a:r>
            <a:r>
              <a:rPr lang="nl-NL" sz="2000" dirty="0"/>
              <a:t> </a:t>
            </a:r>
            <a:r>
              <a:rPr lang="nl-NL" sz="2000" dirty="0" err="1"/>
              <a:t>need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recompile</a:t>
            </a:r>
            <a:r>
              <a:rPr lang="nl-NL" sz="2000" dirty="0"/>
              <a:t>?</a:t>
            </a:r>
          </a:p>
          <a:p>
            <a:endParaRPr lang="nl-NL" sz="2000" dirty="0"/>
          </a:p>
          <a:p>
            <a:r>
              <a:rPr lang="nl-NL" sz="2000" dirty="0"/>
              <a:t>1. The </a:t>
            </a:r>
            <a:r>
              <a:rPr lang="nl-NL" sz="2000" dirty="0" err="1"/>
              <a:t>whole</a:t>
            </a:r>
            <a:r>
              <a:rPr lang="nl-NL" sz="2000" dirty="0"/>
              <a:t> JDK + </a:t>
            </a:r>
            <a:r>
              <a:rPr lang="nl-NL" sz="2000" dirty="0" err="1"/>
              <a:t>all</a:t>
            </a:r>
            <a:r>
              <a:rPr lang="nl-NL" sz="2000" dirty="0"/>
              <a:t> these modules</a:t>
            </a:r>
          </a:p>
          <a:p>
            <a:pPr fontAlgn="base"/>
            <a:r>
              <a:rPr lang="nl-NL" sz="2000" dirty="0"/>
              <a:t>2. </a:t>
            </a:r>
            <a:r>
              <a:rPr lang="nl-NL" sz="2000" dirty="0" err="1"/>
              <a:t>Four</a:t>
            </a:r>
            <a:endParaRPr lang="nl-NL" sz="2000" dirty="0"/>
          </a:p>
          <a:p>
            <a:pPr fontAlgn="base"/>
            <a:r>
              <a:rPr lang="nl-NL" sz="2000" dirty="0"/>
              <a:t>3. Three</a:t>
            </a:r>
          </a:p>
          <a:p>
            <a:pPr fontAlgn="base"/>
            <a:r>
              <a:rPr lang="nl-NL" sz="2000" dirty="0"/>
              <a:t>4. </a:t>
            </a:r>
            <a:r>
              <a:rPr lang="nl-NL" sz="2000" dirty="0" err="1"/>
              <a:t>Two</a:t>
            </a:r>
            <a:endParaRPr lang="nl-NL" sz="2000" dirty="0"/>
          </a:p>
          <a:p>
            <a:pPr fontAlgn="base"/>
            <a:r>
              <a:rPr lang="nl-NL" sz="2000" dirty="0"/>
              <a:t>5. </a:t>
            </a:r>
            <a:r>
              <a:rPr lang="nl-NL" sz="2000" dirty="0" err="1"/>
              <a:t>One</a:t>
            </a:r>
            <a:endParaRPr lang="nl-NL" sz="2000" dirty="0"/>
          </a:p>
          <a:p>
            <a:pPr fontAlgn="base"/>
            <a:r>
              <a:rPr lang="nl-NL" sz="2000" dirty="0"/>
              <a:t>6. Zero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344054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6</a:t>
            </a:r>
          </a:p>
        </p:txBody>
      </p:sp>
    </p:spTree>
    <p:extLst>
      <p:ext uri="{BB962C8B-B14F-4D97-AF65-F5344CB8AC3E}">
        <p14:creationId xmlns:p14="http://schemas.microsoft.com/office/powerpoint/2010/main" val="332388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912461"/>
            <a:ext cx="90104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000" dirty="0" err="1"/>
              <a:t>Suppose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have a project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one</a:t>
            </a:r>
            <a:r>
              <a:rPr lang="nl-NL" sz="2000" dirty="0"/>
              <a:t> package </a:t>
            </a:r>
            <a:r>
              <a:rPr lang="nl-NL" sz="2000" dirty="0" err="1"/>
              <a:t>named</a:t>
            </a:r>
            <a:r>
              <a:rPr lang="nl-NL" sz="2000" dirty="0"/>
              <a:t> </a:t>
            </a:r>
            <a:r>
              <a:rPr lang="nl-NL" sz="2000" dirty="0" err="1"/>
              <a:t>account.debit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another</a:t>
            </a:r>
            <a:r>
              <a:rPr lang="nl-NL" sz="2000" dirty="0"/>
              <a:t> project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one</a:t>
            </a:r>
            <a:r>
              <a:rPr lang="nl-NL" sz="2000" dirty="0"/>
              <a:t> package </a:t>
            </a:r>
            <a:r>
              <a:rPr lang="nl-NL" sz="2000" dirty="0" err="1"/>
              <a:t>named</a:t>
            </a:r>
            <a:r>
              <a:rPr lang="nl-NL" sz="2000" dirty="0"/>
              <a:t> </a:t>
            </a:r>
            <a:r>
              <a:rPr lang="nl-NL" sz="2000" dirty="0" err="1"/>
              <a:t>account.credit</a:t>
            </a:r>
            <a:r>
              <a:rPr lang="nl-NL" sz="2000" dirty="0"/>
              <a:t>. These </a:t>
            </a:r>
            <a:r>
              <a:rPr lang="nl-NL" sz="2000" dirty="0" err="1"/>
              <a:t>projects</a:t>
            </a:r>
            <a:r>
              <a:rPr lang="nl-NL" sz="2000" dirty="0"/>
              <a:t> have a </a:t>
            </a:r>
            <a:r>
              <a:rPr lang="nl-NL" sz="2000" dirty="0" err="1"/>
              <a:t>circular</a:t>
            </a:r>
            <a:r>
              <a:rPr lang="nl-NL" sz="2000" dirty="0"/>
              <a:t> </a:t>
            </a:r>
            <a:r>
              <a:rPr lang="nl-NL" sz="2000" dirty="0" err="1"/>
              <a:t>dependency</a:t>
            </a:r>
            <a:r>
              <a:rPr lang="nl-NL" sz="2000" dirty="0"/>
              <a:t>, </a:t>
            </a:r>
            <a:r>
              <a:rPr lang="nl-NL" sz="2000" dirty="0" err="1"/>
              <a:t>so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</a:t>
            </a:r>
            <a:r>
              <a:rPr lang="nl-NL" sz="2000" dirty="0" err="1"/>
              <a:t>decide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create</a:t>
            </a:r>
            <a:r>
              <a:rPr lang="nl-NL" sz="2000" dirty="0"/>
              <a:t> a </a:t>
            </a:r>
            <a:r>
              <a:rPr lang="nl-NL" sz="2000" dirty="0" err="1"/>
              <a:t>third</a:t>
            </a:r>
            <a:r>
              <a:rPr lang="nl-NL" sz="2000" dirty="0"/>
              <a:t> project </a:t>
            </a:r>
            <a:r>
              <a:rPr lang="nl-NL" sz="2000" dirty="0" err="1"/>
              <a:t>named</a:t>
            </a:r>
            <a:r>
              <a:rPr lang="nl-NL" sz="2000" dirty="0"/>
              <a:t> </a:t>
            </a:r>
            <a:r>
              <a:rPr lang="nl-NL" sz="2000" dirty="0" err="1"/>
              <a:t>acount.helper</a:t>
            </a:r>
            <a:r>
              <a:rPr lang="nl-NL" sz="2000" dirty="0"/>
              <a:t>. The </a:t>
            </a:r>
            <a:r>
              <a:rPr lang="nl-NL" sz="2000" dirty="0" err="1"/>
              <a:t>acount.helper</a:t>
            </a:r>
            <a:r>
              <a:rPr lang="nl-NL" sz="2000" dirty="0"/>
              <a:t> module has </a:t>
            </a:r>
            <a:r>
              <a:rPr lang="nl-NL" sz="2000" dirty="0" err="1"/>
              <a:t>the</a:t>
            </a:r>
            <a:r>
              <a:rPr lang="nl-NL" sz="2000" dirty="0"/>
              <a:t> common code </a:t>
            </a:r>
            <a:r>
              <a:rPr lang="nl-NL" sz="2000" dirty="0" err="1"/>
              <a:t>containing</a:t>
            </a:r>
            <a:r>
              <a:rPr lang="nl-NL" sz="2000" dirty="0"/>
              <a:t> a package </a:t>
            </a:r>
            <a:r>
              <a:rPr lang="nl-NL" sz="2000" dirty="0" err="1"/>
              <a:t>named</a:t>
            </a:r>
            <a:r>
              <a:rPr lang="nl-NL" sz="2000" dirty="0"/>
              <a:t> </a:t>
            </a:r>
            <a:r>
              <a:rPr lang="nl-NL" sz="2000" dirty="0" err="1"/>
              <a:t>acount.util</a:t>
            </a:r>
            <a:r>
              <a:rPr lang="nl-NL" sz="2000" dirty="0"/>
              <a:t>. For </a:t>
            </a:r>
            <a:r>
              <a:rPr lang="nl-NL" sz="2000" dirty="0" err="1"/>
              <a:t>simplicity</a:t>
            </a:r>
            <a:r>
              <a:rPr lang="nl-NL" sz="2000" dirty="0"/>
              <a:t>, </a:t>
            </a:r>
            <a:r>
              <a:rPr lang="nl-NL" sz="2000" dirty="0" err="1"/>
              <a:t>let's</a:t>
            </a:r>
            <a:r>
              <a:rPr lang="nl-NL" sz="2000" dirty="0"/>
              <a:t> </a:t>
            </a:r>
            <a:r>
              <a:rPr lang="nl-NL" sz="2000" dirty="0" err="1"/>
              <a:t>give</a:t>
            </a:r>
            <a:r>
              <a:rPr lang="nl-NL" sz="2000" dirty="0"/>
              <a:t> </a:t>
            </a:r>
            <a:r>
              <a:rPr lang="nl-NL" sz="2000" dirty="0" err="1"/>
              <a:t>each</a:t>
            </a:r>
            <a:r>
              <a:rPr lang="nl-NL" sz="2000" dirty="0"/>
              <a:t> module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same</a:t>
            </a:r>
            <a:r>
              <a:rPr lang="nl-NL" sz="2000" dirty="0"/>
              <a:t> name as </a:t>
            </a:r>
            <a:r>
              <a:rPr lang="nl-NL" sz="2000" dirty="0" err="1"/>
              <a:t>the</a:t>
            </a:r>
            <a:r>
              <a:rPr lang="nl-NL" sz="2000" dirty="0"/>
              <a:t> package. </a:t>
            </a:r>
            <a:r>
              <a:rPr lang="nl-NL" sz="2000" dirty="0" err="1"/>
              <a:t>Which</a:t>
            </a:r>
            <a:r>
              <a:rPr lang="nl-NL" sz="2000" dirty="0"/>
              <a:t>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following</a:t>
            </a:r>
            <a:r>
              <a:rPr lang="nl-NL" sz="2000" dirty="0"/>
              <a:t> </a:t>
            </a:r>
            <a:r>
              <a:rPr lang="nl-NL" sz="2000" dirty="0" err="1"/>
              <a:t>need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appear</a:t>
            </a:r>
            <a:r>
              <a:rPr lang="nl-NL" sz="2000" dirty="0"/>
              <a:t> in </a:t>
            </a:r>
            <a:r>
              <a:rPr lang="nl-NL" sz="2000" dirty="0" err="1"/>
              <a:t>your</a:t>
            </a:r>
            <a:r>
              <a:rPr lang="nl-NL" sz="2000" dirty="0"/>
              <a:t> module‐info files? (</a:t>
            </a:r>
            <a:r>
              <a:rPr lang="nl-NL" sz="2000" dirty="0" err="1"/>
              <a:t>Choose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that</a:t>
            </a:r>
            <a:r>
              <a:rPr lang="nl-NL" sz="2000" dirty="0"/>
              <a:t> </a:t>
            </a:r>
            <a:r>
              <a:rPr lang="nl-NL" sz="2000" dirty="0" err="1"/>
              <a:t>apply</a:t>
            </a:r>
            <a:r>
              <a:rPr lang="nl-NL" sz="2000" dirty="0"/>
              <a:t>.)</a:t>
            </a:r>
          </a:p>
          <a:p>
            <a:endParaRPr lang="nl-NL" sz="2000" dirty="0"/>
          </a:p>
          <a:p>
            <a:r>
              <a:rPr lang="nl-NL" sz="2000" dirty="0"/>
              <a:t>1. exports </a:t>
            </a:r>
            <a:r>
              <a:rPr lang="nl-NL" sz="2000" dirty="0" err="1"/>
              <a:t>account.credit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credit project</a:t>
            </a:r>
          </a:p>
          <a:p>
            <a:r>
              <a:rPr lang="nl-NL" sz="2000" dirty="0"/>
              <a:t>2. exports </a:t>
            </a:r>
            <a:r>
              <a:rPr lang="nl-NL" sz="2000" dirty="0" err="1"/>
              <a:t>account.util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account helper project</a:t>
            </a:r>
          </a:p>
          <a:p>
            <a:r>
              <a:rPr lang="nl-NL" sz="2000" dirty="0"/>
              <a:t>3. exports </a:t>
            </a:r>
            <a:r>
              <a:rPr lang="nl-NL" sz="2000" dirty="0" err="1"/>
              <a:t>account.debit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debit</a:t>
            </a:r>
            <a:r>
              <a:rPr lang="nl-NL" sz="2000" dirty="0"/>
              <a:t> project</a:t>
            </a:r>
          </a:p>
          <a:p>
            <a:r>
              <a:rPr lang="nl-NL" sz="2000" dirty="0"/>
              <a:t>4.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account.util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account helper project</a:t>
            </a:r>
          </a:p>
          <a:p>
            <a:r>
              <a:rPr lang="nl-NL" sz="2000" dirty="0"/>
              <a:t>5.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account.util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credit project</a:t>
            </a:r>
          </a:p>
          <a:p>
            <a:r>
              <a:rPr lang="nl-NL" sz="2000" dirty="0"/>
              <a:t>6.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account.util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debit</a:t>
            </a:r>
            <a:r>
              <a:rPr lang="nl-NL" sz="2000" dirty="0"/>
              <a:t> project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7485529" y="5344054"/>
            <a:ext cx="292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2, 5, 6</a:t>
            </a:r>
          </a:p>
        </p:txBody>
      </p:sp>
    </p:spTree>
    <p:extLst>
      <p:ext uri="{BB962C8B-B14F-4D97-AF65-F5344CB8AC3E}">
        <p14:creationId xmlns:p14="http://schemas.microsoft.com/office/powerpoint/2010/main" val="62716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912461"/>
            <a:ext cx="90104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000" dirty="0" err="1"/>
              <a:t>Suppose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have a project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one</a:t>
            </a:r>
            <a:r>
              <a:rPr lang="nl-NL" sz="2000" dirty="0"/>
              <a:t> package </a:t>
            </a:r>
            <a:r>
              <a:rPr lang="nl-NL" sz="2000" dirty="0" err="1"/>
              <a:t>named</a:t>
            </a:r>
            <a:r>
              <a:rPr lang="nl-NL" sz="2000" dirty="0"/>
              <a:t> </a:t>
            </a:r>
            <a:r>
              <a:rPr lang="nl-NL" sz="2000" dirty="0" err="1"/>
              <a:t>account.debit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another</a:t>
            </a:r>
            <a:r>
              <a:rPr lang="nl-NL" sz="2000" dirty="0"/>
              <a:t> project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one</a:t>
            </a:r>
            <a:r>
              <a:rPr lang="nl-NL" sz="2000" dirty="0"/>
              <a:t> package </a:t>
            </a:r>
            <a:r>
              <a:rPr lang="nl-NL" sz="2000" dirty="0" err="1"/>
              <a:t>named</a:t>
            </a:r>
            <a:r>
              <a:rPr lang="nl-NL" sz="2000" dirty="0"/>
              <a:t> </a:t>
            </a:r>
            <a:r>
              <a:rPr lang="nl-NL" sz="2000" dirty="0" err="1"/>
              <a:t>account.credit</a:t>
            </a:r>
            <a:r>
              <a:rPr lang="nl-NL" sz="2000" dirty="0"/>
              <a:t>. These </a:t>
            </a:r>
            <a:r>
              <a:rPr lang="nl-NL" sz="2000" dirty="0" err="1"/>
              <a:t>projects</a:t>
            </a:r>
            <a:r>
              <a:rPr lang="nl-NL" sz="2000" dirty="0"/>
              <a:t> have a </a:t>
            </a:r>
            <a:r>
              <a:rPr lang="nl-NL" sz="2000" dirty="0" err="1"/>
              <a:t>circular</a:t>
            </a:r>
            <a:r>
              <a:rPr lang="nl-NL" sz="2000" dirty="0"/>
              <a:t> </a:t>
            </a:r>
            <a:r>
              <a:rPr lang="nl-NL" sz="2000" dirty="0" err="1"/>
              <a:t>dependency</a:t>
            </a:r>
            <a:r>
              <a:rPr lang="nl-NL" sz="2000" dirty="0"/>
              <a:t>, </a:t>
            </a:r>
            <a:r>
              <a:rPr lang="nl-NL" sz="2000" dirty="0" err="1"/>
              <a:t>so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</a:t>
            </a:r>
            <a:r>
              <a:rPr lang="nl-NL" sz="2000" dirty="0" err="1"/>
              <a:t>decide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create</a:t>
            </a:r>
            <a:r>
              <a:rPr lang="nl-NL" sz="2000" dirty="0"/>
              <a:t> a </a:t>
            </a:r>
            <a:r>
              <a:rPr lang="nl-NL" sz="2000" dirty="0" err="1"/>
              <a:t>third</a:t>
            </a:r>
            <a:r>
              <a:rPr lang="nl-NL" sz="2000" dirty="0"/>
              <a:t> project </a:t>
            </a:r>
            <a:r>
              <a:rPr lang="nl-NL" sz="2000" dirty="0" err="1"/>
              <a:t>named</a:t>
            </a:r>
            <a:r>
              <a:rPr lang="nl-NL" sz="2000" dirty="0"/>
              <a:t> </a:t>
            </a:r>
            <a:r>
              <a:rPr lang="nl-NL" sz="2000" dirty="0" err="1"/>
              <a:t>acount.helper</a:t>
            </a:r>
            <a:r>
              <a:rPr lang="nl-NL" sz="2000" dirty="0"/>
              <a:t>. The </a:t>
            </a:r>
            <a:r>
              <a:rPr lang="nl-NL" sz="2000" dirty="0" err="1"/>
              <a:t>acount.helper</a:t>
            </a:r>
            <a:r>
              <a:rPr lang="nl-NL" sz="2000" dirty="0"/>
              <a:t> module has </a:t>
            </a:r>
            <a:r>
              <a:rPr lang="nl-NL" sz="2000" dirty="0" err="1"/>
              <a:t>the</a:t>
            </a:r>
            <a:r>
              <a:rPr lang="nl-NL" sz="2000" dirty="0"/>
              <a:t> common code </a:t>
            </a:r>
            <a:r>
              <a:rPr lang="nl-NL" sz="2000" dirty="0" err="1"/>
              <a:t>containing</a:t>
            </a:r>
            <a:r>
              <a:rPr lang="nl-NL" sz="2000" dirty="0"/>
              <a:t> a package </a:t>
            </a:r>
            <a:r>
              <a:rPr lang="nl-NL" sz="2000" dirty="0" err="1"/>
              <a:t>named</a:t>
            </a:r>
            <a:r>
              <a:rPr lang="nl-NL" sz="2000" dirty="0"/>
              <a:t> </a:t>
            </a:r>
            <a:r>
              <a:rPr lang="nl-NL" sz="2000" dirty="0" err="1"/>
              <a:t>acount.util</a:t>
            </a:r>
            <a:r>
              <a:rPr lang="nl-NL" sz="2000" dirty="0"/>
              <a:t>. For </a:t>
            </a:r>
            <a:r>
              <a:rPr lang="nl-NL" sz="2000" dirty="0" err="1"/>
              <a:t>simplicity</a:t>
            </a:r>
            <a:r>
              <a:rPr lang="nl-NL" sz="2000" dirty="0"/>
              <a:t>, </a:t>
            </a:r>
            <a:r>
              <a:rPr lang="nl-NL" sz="2000" dirty="0" err="1"/>
              <a:t>let's</a:t>
            </a:r>
            <a:r>
              <a:rPr lang="nl-NL" sz="2000" dirty="0"/>
              <a:t> </a:t>
            </a:r>
            <a:r>
              <a:rPr lang="nl-NL" sz="2000" dirty="0" err="1"/>
              <a:t>give</a:t>
            </a:r>
            <a:r>
              <a:rPr lang="nl-NL" sz="2000" dirty="0"/>
              <a:t> </a:t>
            </a:r>
            <a:r>
              <a:rPr lang="nl-NL" sz="2000" dirty="0" err="1"/>
              <a:t>each</a:t>
            </a:r>
            <a:r>
              <a:rPr lang="nl-NL" sz="2000" dirty="0"/>
              <a:t> module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same</a:t>
            </a:r>
            <a:r>
              <a:rPr lang="nl-NL" sz="2000" dirty="0"/>
              <a:t> name as </a:t>
            </a:r>
            <a:r>
              <a:rPr lang="nl-NL" sz="2000" dirty="0" err="1"/>
              <a:t>the</a:t>
            </a:r>
            <a:r>
              <a:rPr lang="nl-NL" sz="2000" dirty="0"/>
              <a:t> package. </a:t>
            </a:r>
            <a:r>
              <a:rPr lang="nl-NL" sz="2000" dirty="0" err="1"/>
              <a:t>Which</a:t>
            </a:r>
            <a:r>
              <a:rPr lang="nl-NL" sz="2000" dirty="0"/>
              <a:t>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following</a:t>
            </a:r>
            <a:r>
              <a:rPr lang="nl-NL" sz="2000" dirty="0"/>
              <a:t> </a:t>
            </a:r>
            <a:r>
              <a:rPr lang="nl-NL" sz="2000" dirty="0" err="1"/>
              <a:t>need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appear</a:t>
            </a:r>
            <a:r>
              <a:rPr lang="nl-NL" sz="2000" dirty="0"/>
              <a:t> in </a:t>
            </a:r>
            <a:r>
              <a:rPr lang="nl-NL" sz="2000" dirty="0" err="1"/>
              <a:t>your</a:t>
            </a:r>
            <a:r>
              <a:rPr lang="nl-NL" sz="2000" dirty="0"/>
              <a:t> module‐info files? (</a:t>
            </a:r>
            <a:r>
              <a:rPr lang="nl-NL" sz="2000" dirty="0" err="1"/>
              <a:t>Choose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that</a:t>
            </a:r>
            <a:r>
              <a:rPr lang="nl-NL" sz="2000" dirty="0"/>
              <a:t> </a:t>
            </a:r>
            <a:r>
              <a:rPr lang="nl-NL" sz="2000" dirty="0" err="1"/>
              <a:t>apply</a:t>
            </a:r>
            <a:r>
              <a:rPr lang="nl-NL" sz="2000" dirty="0"/>
              <a:t>.)</a:t>
            </a:r>
          </a:p>
          <a:p>
            <a:endParaRPr lang="nl-NL" sz="2000" dirty="0"/>
          </a:p>
          <a:p>
            <a:r>
              <a:rPr lang="nl-NL" sz="2000" dirty="0"/>
              <a:t>1. exports </a:t>
            </a:r>
            <a:r>
              <a:rPr lang="nl-NL" sz="2000" dirty="0" err="1"/>
              <a:t>account.credit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credit project</a:t>
            </a:r>
          </a:p>
          <a:p>
            <a:r>
              <a:rPr lang="nl-NL" sz="2000" dirty="0"/>
              <a:t>2. exports </a:t>
            </a:r>
            <a:r>
              <a:rPr lang="nl-NL" sz="2000" dirty="0" err="1"/>
              <a:t>account.util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account helper project</a:t>
            </a:r>
          </a:p>
          <a:p>
            <a:r>
              <a:rPr lang="nl-NL" sz="2000" dirty="0"/>
              <a:t>3. exports </a:t>
            </a:r>
            <a:r>
              <a:rPr lang="nl-NL" sz="2000" dirty="0" err="1"/>
              <a:t>account.debit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debit</a:t>
            </a:r>
            <a:r>
              <a:rPr lang="nl-NL" sz="2000" dirty="0"/>
              <a:t> project</a:t>
            </a:r>
          </a:p>
          <a:p>
            <a:r>
              <a:rPr lang="nl-NL" sz="2000" dirty="0"/>
              <a:t>4.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account.util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account helper project</a:t>
            </a:r>
          </a:p>
          <a:p>
            <a:r>
              <a:rPr lang="nl-NL" sz="2000" dirty="0"/>
              <a:t>5.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account.util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credit project</a:t>
            </a:r>
          </a:p>
          <a:p>
            <a:r>
              <a:rPr lang="nl-NL" sz="2000" dirty="0"/>
              <a:t>6.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account.util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debit</a:t>
            </a:r>
            <a:r>
              <a:rPr lang="nl-NL" sz="2000" dirty="0"/>
              <a:t> project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7485529" y="5344054"/>
            <a:ext cx="292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2, 5, 6</a:t>
            </a:r>
          </a:p>
        </p:txBody>
      </p:sp>
    </p:spTree>
    <p:extLst>
      <p:ext uri="{BB962C8B-B14F-4D97-AF65-F5344CB8AC3E}">
        <p14:creationId xmlns:p14="http://schemas.microsoft.com/office/powerpoint/2010/main" val="257740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000" dirty="0"/>
          </a:p>
          <a:p>
            <a:r>
              <a:rPr lang="nl-NL" sz="2000" dirty="0" err="1"/>
              <a:t>Suppose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are </a:t>
            </a:r>
            <a:r>
              <a:rPr lang="nl-NL" sz="2000" dirty="0" err="1"/>
              <a:t>creating</a:t>
            </a:r>
            <a:r>
              <a:rPr lang="nl-NL" sz="2000" dirty="0"/>
              <a:t> a service provider </a:t>
            </a:r>
            <a:r>
              <a:rPr lang="nl-NL" sz="2000" dirty="0" err="1"/>
              <a:t>that</a:t>
            </a:r>
            <a:r>
              <a:rPr lang="nl-NL" sz="2000" dirty="0"/>
              <a:t> </a:t>
            </a:r>
            <a:r>
              <a:rPr lang="nl-NL" sz="2000" dirty="0" err="1"/>
              <a:t>contains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following</a:t>
            </a:r>
            <a:r>
              <a:rPr lang="nl-NL" sz="2000" dirty="0"/>
              <a:t> class. </a:t>
            </a:r>
            <a:r>
              <a:rPr lang="nl-NL" sz="2000" dirty="0" err="1"/>
              <a:t>Which</a:t>
            </a:r>
            <a:r>
              <a:rPr lang="nl-NL" sz="2000" dirty="0"/>
              <a:t> line of code </a:t>
            </a:r>
            <a:r>
              <a:rPr lang="nl-NL" sz="2000" dirty="0" err="1"/>
              <a:t>needs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be</a:t>
            </a:r>
            <a:r>
              <a:rPr lang="nl-NL" sz="2000" dirty="0"/>
              <a:t> in </a:t>
            </a:r>
            <a:r>
              <a:rPr lang="nl-NL" sz="2000" dirty="0" err="1"/>
              <a:t>your</a:t>
            </a:r>
            <a:r>
              <a:rPr lang="nl-NL" sz="2000" dirty="0"/>
              <a:t> module‐</a:t>
            </a:r>
            <a:r>
              <a:rPr lang="nl-NL" sz="2000" dirty="0" err="1"/>
              <a:t>info.java</a:t>
            </a:r>
            <a:r>
              <a:rPr lang="nl-NL" sz="2000" dirty="0"/>
              <a:t>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323077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6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9305716-6128-5C4E-A3C9-2E6835F5CF63}"/>
              </a:ext>
            </a:extLst>
          </p:cNvPr>
          <p:cNvSpPr txBox="1"/>
          <p:nvPr/>
        </p:nvSpPr>
        <p:spPr>
          <a:xfrm>
            <a:off x="310896" y="2811012"/>
            <a:ext cx="53035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champion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.*; </a:t>
            </a:r>
          </a:p>
          <a:p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JavaChampion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Developer { 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String produce() { 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return ”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damn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clean code"; 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} 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A3064E4-D8E0-B343-8C23-4E47EE433FA7}"/>
              </a:ext>
            </a:extLst>
          </p:cNvPr>
          <p:cNvSpPr txBox="1"/>
          <p:nvPr/>
        </p:nvSpPr>
        <p:spPr>
          <a:xfrm>
            <a:off x="5614416" y="2944886"/>
            <a:ext cx="6080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provides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champion.JavaChampion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dev.Developer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fontAlgn="base"/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provides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champion.JavaChampion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dev.Developer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fontAlgn="base"/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3.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provides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champion.JavaChampion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dev.Developer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fontAlgn="base"/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4.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provides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dev.Developer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champion.JavaChampion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fontAlgn="base"/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5.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provides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dev.Developer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champion.JavaChampion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fontAlgn="base"/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6.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provides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dev.Developer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champion.JavaChampion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6521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000" dirty="0"/>
          </a:p>
          <a:p>
            <a:r>
              <a:rPr lang="nl-NL" sz="2000" dirty="0" err="1"/>
              <a:t>Which</a:t>
            </a:r>
            <a:r>
              <a:rPr lang="nl-NL" sz="2000" dirty="0"/>
              <a:t>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following</a:t>
            </a:r>
            <a:r>
              <a:rPr lang="nl-NL" sz="2000" dirty="0"/>
              <a:t> </a:t>
            </a:r>
            <a:r>
              <a:rPr lang="nl-NL" sz="2000" dirty="0" err="1"/>
              <a:t>compiles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is equivalent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this</a:t>
            </a:r>
            <a:r>
              <a:rPr lang="nl-NL" sz="2000" dirty="0"/>
              <a:t> loop?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9305716-6128-5C4E-A3C9-2E6835F5CF63}"/>
              </a:ext>
            </a:extLst>
          </p:cNvPr>
          <p:cNvSpPr txBox="1"/>
          <p:nvPr/>
        </p:nvSpPr>
        <p:spPr>
          <a:xfrm>
            <a:off x="1405089" y="2789945"/>
            <a:ext cx="85679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List&lt;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= new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</a:p>
          <a:p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ServiceLoader.load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ScrumMaster.class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all.add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23017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9305716-6128-5C4E-A3C9-2E6835F5CF63}"/>
              </a:ext>
            </a:extLst>
          </p:cNvPr>
          <p:cNvSpPr txBox="1"/>
          <p:nvPr/>
        </p:nvSpPr>
        <p:spPr>
          <a:xfrm>
            <a:off x="479376" y="936492"/>
            <a:ext cx="7302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 List&lt;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ServiceLoader.load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ScrumMaster.class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getStream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.collect(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Collectors.toList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BB96475-BCBE-5F4B-A69D-8C9A6A27B17C}"/>
              </a:ext>
            </a:extLst>
          </p:cNvPr>
          <p:cNvSpPr txBox="1"/>
          <p:nvPr/>
        </p:nvSpPr>
        <p:spPr>
          <a:xfrm>
            <a:off x="479376" y="1809324"/>
            <a:ext cx="8567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 List&lt;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ServiceLoader.load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ScrumMaster.class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.stream()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.collect(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Collectors.toList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()); 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E1A9FBC-1FFB-F144-AFA4-44657E5FB3EE}"/>
              </a:ext>
            </a:extLst>
          </p:cNvPr>
          <p:cNvSpPr txBox="1"/>
          <p:nvPr/>
        </p:nvSpPr>
        <p:spPr>
          <a:xfrm>
            <a:off x="479376" y="2724538"/>
            <a:ext cx="85679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3. List&lt;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ServiceLoader.load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ScrumMaster.class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.stream()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.map(Provider::get)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.collect(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Collectors.toList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()); 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7B20D73-5472-6346-9F1E-10A833CBCC90}"/>
              </a:ext>
            </a:extLst>
          </p:cNvPr>
          <p:cNvSpPr txBox="1"/>
          <p:nvPr/>
        </p:nvSpPr>
        <p:spPr>
          <a:xfrm>
            <a:off x="479376" y="3808812"/>
            <a:ext cx="8567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4. List&lt;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ServiceLoader.load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ScrumMaster.class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getStream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.map(Provider::get)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.collect(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Collectors.toList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()); 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8FBE683-C059-9846-8AE4-3C5F55EBF311}"/>
              </a:ext>
            </a:extLst>
          </p:cNvPr>
          <p:cNvSpPr txBox="1"/>
          <p:nvPr/>
        </p:nvSpPr>
        <p:spPr>
          <a:xfrm>
            <a:off x="479376" y="4954943"/>
            <a:ext cx="856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5. None of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above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85E1DA82-2E13-C148-A619-2B252EC5A973}"/>
              </a:ext>
            </a:extLst>
          </p:cNvPr>
          <p:cNvSpPr txBox="1"/>
          <p:nvPr/>
        </p:nvSpPr>
        <p:spPr>
          <a:xfrm>
            <a:off x="479376" y="5524245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3</a:t>
            </a:r>
          </a:p>
        </p:txBody>
      </p:sp>
    </p:spTree>
    <p:extLst>
      <p:ext uri="{BB962C8B-B14F-4D97-AF65-F5344CB8AC3E}">
        <p14:creationId xmlns:p14="http://schemas.microsoft.com/office/powerpoint/2010/main" val="259269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659757" y="900121"/>
            <a:ext cx="1056768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000" dirty="0"/>
          </a:p>
          <a:p>
            <a:r>
              <a:rPr lang="nl-NL" sz="2000" dirty="0" err="1"/>
              <a:t>Which</a:t>
            </a:r>
            <a:r>
              <a:rPr lang="nl-NL" sz="2000" dirty="0"/>
              <a:t> are </a:t>
            </a:r>
            <a:r>
              <a:rPr lang="nl-NL" sz="2000" dirty="0" err="1"/>
              <a:t>true</a:t>
            </a:r>
            <a:r>
              <a:rPr lang="nl-NL" sz="2000" dirty="0"/>
              <a:t> statements </a:t>
            </a:r>
            <a:r>
              <a:rPr lang="nl-NL" sz="2000" dirty="0" err="1"/>
              <a:t>about</a:t>
            </a:r>
            <a:r>
              <a:rPr lang="nl-NL" sz="2000" dirty="0"/>
              <a:t> a package in a JAR on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classpath</a:t>
            </a:r>
            <a:r>
              <a:rPr lang="nl-NL" sz="2000" dirty="0"/>
              <a:t> </a:t>
            </a:r>
            <a:r>
              <a:rPr lang="nl-NL" sz="2000" dirty="0" err="1"/>
              <a:t>containing</a:t>
            </a:r>
            <a:r>
              <a:rPr lang="nl-NL" sz="2000" dirty="0"/>
              <a:t> a module‐info file? (</a:t>
            </a:r>
            <a:r>
              <a:rPr lang="nl-NL" sz="2000" dirty="0" err="1"/>
              <a:t>Choose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that</a:t>
            </a:r>
            <a:r>
              <a:rPr lang="nl-NL" sz="2000" dirty="0"/>
              <a:t> </a:t>
            </a:r>
            <a:r>
              <a:rPr lang="nl-NL" sz="2000" dirty="0" err="1"/>
              <a:t>apply</a:t>
            </a:r>
            <a:r>
              <a:rPr lang="nl-NL" sz="2000" dirty="0"/>
              <a:t>.)</a:t>
            </a:r>
          </a:p>
          <a:p>
            <a:endParaRPr lang="nl-NL" sz="2000" dirty="0"/>
          </a:p>
          <a:p>
            <a:pPr marL="457200" indent="-457200">
              <a:buFont typeface="+mj-lt"/>
              <a:buAutoNum type="arabicPeriod"/>
            </a:pPr>
            <a:r>
              <a:rPr lang="nl-NL" sz="2000" dirty="0"/>
              <a:t>It is </a:t>
            </a:r>
            <a:r>
              <a:rPr lang="nl-NL" sz="2000" dirty="0" err="1"/>
              <a:t>possible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make </a:t>
            </a:r>
            <a:r>
              <a:rPr lang="nl-NL" sz="2000" dirty="0" err="1"/>
              <a:t>it</a:t>
            </a:r>
            <a:r>
              <a:rPr lang="nl-NL" sz="2000" dirty="0"/>
              <a:t> </a:t>
            </a:r>
            <a:r>
              <a:rPr lang="nl-NL" sz="2000" dirty="0" err="1"/>
              <a:t>available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other</a:t>
            </a:r>
            <a:r>
              <a:rPr lang="nl-NL" sz="2000" dirty="0"/>
              <a:t> modules on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classpath</a:t>
            </a:r>
            <a:r>
              <a:rPr lang="nl-NL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/>
              <a:t>It is </a:t>
            </a:r>
            <a:r>
              <a:rPr lang="nl-NL" sz="2000" dirty="0" err="1"/>
              <a:t>possible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make </a:t>
            </a:r>
            <a:r>
              <a:rPr lang="nl-NL" sz="2000" dirty="0" err="1"/>
              <a:t>it</a:t>
            </a:r>
            <a:r>
              <a:rPr lang="nl-NL" sz="2000" dirty="0"/>
              <a:t> </a:t>
            </a:r>
            <a:r>
              <a:rPr lang="nl-NL" sz="2000" dirty="0" err="1"/>
              <a:t>available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other</a:t>
            </a:r>
            <a:r>
              <a:rPr lang="nl-NL" sz="2000" dirty="0"/>
              <a:t> modules on </a:t>
            </a:r>
            <a:r>
              <a:rPr lang="nl-NL" sz="2000" dirty="0" err="1"/>
              <a:t>the</a:t>
            </a:r>
            <a:r>
              <a:rPr lang="nl-NL" sz="2000" dirty="0"/>
              <a:t> module </a:t>
            </a:r>
            <a:r>
              <a:rPr lang="nl-NL" sz="2000" dirty="0" err="1"/>
              <a:t>path</a:t>
            </a:r>
            <a:r>
              <a:rPr lang="nl-NL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/>
              <a:t>It is </a:t>
            </a:r>
            <a:r>
              <a:rPr lang="nl-NL" sz="2000" dirty="0" err="1"/>
              <a:t>possible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make </a:t>
            </a:r>
            <a:r>
              <a:rPr lang="nl-NL" sz="2000" dirty="0" err="1"/>
              <a:t>it</a:t>
            </a:r>
            <a:r>
              <a:rPr lang="nl-NL" sz="2000" dirty="0"/>
              <a:t> </a:t>
            </a:r>
            <a:r>
              <a:rPr lang="nl-NL" sz="2000" dirty="0" err="1"/>
              <a:t>available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exactly</a:t>
            </a:r>
            <a:r>
              <a:rPr lang="nl-NL" sz="2000" dirty="0"/>
              <a:t> </a:t>
            </a:r>
            <a:r>
              <a:rPr lang="nl-NL" sz="2000" dirty="0" err="1"/>
              <a:t>one</a:t>
            </a:r>
            <a:r>
              <a:rPr lang="nl-NL" sz="2000" dirty="0"/>
              <a:t> </a:t>
            </a:r>
            <a:r>
              <a:rPr lang="nl-NL" sz="2000" dirty="0" err="1"/>
              <a:t>other</a:t>
            </a:r>
            <a:r>
              <a:rPr lang="nl-NL" sz="2000" dirty="0"/>
              <a:t> </a:t>
            </a:r>
            <a:r>
              <a:rPr lang="nl-NL" sz="2000" dirty="0" err="1"/>
              <a:t>specific</a:t>
            </a:r>
            <a:r>
              <a:rPr lang="nl-NL" sz="2000" dirty="0"/>
              <a:t> module on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classpath</a:t>
            </a:r>
            <a:r>
              <a:rPr lang="nl-NL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/>
              <a:t>It is </a:t>
            </a:r>
            <a:r>
              <a:rPr lang="nl-NL" sz="2000" dirty="0" err="1"/>
              <a:t>possible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make </a:t>
            </a:r>
            <a:r>
              <a:rPr lang="nl-NL" sz="2000" dirty="0" err="1"/>
              <a:t>it</a:t>
            </a:r>
            <a:r>
              <a:rPr lang="nl-NL" sz="2000" dirty="0"/>
              <a:t> </a:t>
            </a:r>
            <a:r>
              <a:rPr lang="nl-NL" sz="2000" dirty="0" err="1"/>
              <a:t>available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exactly</a:t>
            </a:r>
            <a:r>
              <a:rPr lang="nl-NL" sz="2000" dirty="0"/>
              <a:t> </a:t>
            </a:r>
            <a:r>
              <a:rPr lang="nl-NL" sz="2000" dirty="0" err="1"/>
              <a:t>one</a:t>
            </a:r>
            <a:r>
              <a:rPr lang="nl-NL" sz="2000" dirty="0"/>
              <a:t> </a:t>
            </a:r>
            <a:r>
              <a:rPr lang="nl-NL" sz="2000" dirty="0" err="1"/>
              <a:t>other</a:t>
            </a:r>
            <a:r>
              <a:rPr lang="nl-NL" sz="2000" dirty="0"/>
              <a:t> </a:t>
            </a:r>
            <a:r>
              <a:rPr lang="nl-NL" sz="2000" dirty="0" err="1"/>
              <a:t>specific</a:t>
            </a:r>
            <a:r>
              <a:rPr lang="nl-NL" sz="2000" dirty="0"/>
              <a:t> module on </a:t>
            </a:r>
            <a:r>
              <a:rPr lang="nl-NL" sz="2000" dirty="0" err="1"/>
              <a:t>the</a:t>
            </a:r>
            <a:r>
              <a:rPr lang="nl-NL" sz="2000" dirty="0"/>
              <a:t> module </a:t>
            </a:r>
            <a:r>
              <a:rPr lang="nl-NL" sz="2000" dirty="0" err="1"/>
              <a:t>path</a:t>
            </a:r>
            <a:r>
              <a:rPr lang="nl-NL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/>
              <a:t>It is </a:t>
            </a:r>
            <a:r>
              <a:rPr lang="nl-NL" sz="2000" dirty="0" err="1"/>
              <a:t>possible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make </a:t>
            </a:r>
            <a:r>
              <a:rPr lang="nl-NL" sz="2000" dirty="0" err="1"/>
              <a:t>sure</a:t>
            </a:r>
            <a:r>
              <a:rPr lang="nl-NL" sz="2000" dirty="0"/>
              <a:t> </a:t>
            </a:r>
            <a:r>
              <a:rPr lang="nl-NL" sz="2000" dirty="0" err="1"/>
              <a:t>it</a:t>
            </a:r>
            <a:r>
              <a:rPr lang="nl-NL" sz="2000" dirty="0"/>
              <a:t> is </a:t>
            </a:r>
            <a:r>
              <a:rPr lang="nl-NL" sz="2000" dirty="0" err="1"/>
              <a:t>not</a:t>
            </a:r>
            <a:r>
              <a:rPr lang="nl-NL" sz="2000" dirty="0"/>
              <a:t> </a:t>
            </a:r>
            <a:r>
              <a:rPr lang="nl-NL" sz="2000" dirty="0" err="1"/>
              <a:t>available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any</a:t>
            </a:r>
            <a:r>
              <a:rPr lang="nl-NL" sz="2000" dirty="0"/>
              <a:t> </a:t>
            </a:r>
            <a:r>
              <a:rPr lang="nl-NL" sz="2000" dirty="0" err="1"/>
              <a:t>other</a:t>
            </a:r>
            <a:r>
              <a:rPr lang="nl-NL" sz="2000" dirty="0"/>
              <a:t> modules on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classpath</a:t>
            </a:r>
            <a:r>
              <a:rPr lang="nl-NL" sz="2000" dirty="0"/>
              <a:t>.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659757" y="4917963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1</a:t>
            </a:r>
          </a:p>
        </p:txBody>
      </p:sp>
    </p:spTree>
    <p:extLst>
      <p:ext uri="{BB962C8B-B14F-4D97-AF65-F5344CB8AC3E}">
        <p14:creationId xmlns:p14="http://schemas.microsoft.com/office/powerpoint/2010/main" val="385729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000" dirty="0"/>
          </a:p>
          <a:p>
            <a:r>
              <a:rPr lang="nl-NL" sz="2000" dirty="0" err="1"/>
              <a:t>Suppose</a:t>
            </a:r>
            <a:r>
              <a:rPr lang="nl-NL" sz="2000" dirty="0"/>
              <a:t> we have a JAR file </a:t>
            </a:r>
            <a:r>
              <a:rPr lang="nl-NL" sz="2000" dirty="0" err="1"/>
              <a:t>named</a:t>
            </a:r>
            <a:r>
              <a:rPr lang="nl-NL" sz="2000" dirty="0"/>
              <a:t> cat‐1.2.3‐RC1.jar </a:t>
            </a:r>
            <a:r>
              <a:rPr lang="nl-NL" sz="2000" dirty="0" err="1"/>
              <a:t>and</a:t>
            </a:r>
            <a:r>
              <a:rPr lang="nl-NL" sz="2000" dirty="0"/>
              <a:t> Automatic‐Module‐Name in </a:t>
            </a:r>
            <a:r>
              <a:rPr lang="nl-NL" sz="2000" dirty="0" err="1"/>
              <a:t>the</a:t>
            </a:r>
            <a:r>
              <a:rPr lang="nl-NL" sz="2000" dirty="0"/>
              <a:t> MANIFEST.MF is set </a:t>
            </a:r>
            <a:r>
              <a:rPr lang="nl-NL" sz="2000" dirty="0" err="1"/>
              <a:t>to</a:t>
            </a:r>
            <a:r>
              <a:rPr lang="nl-NL" sz="2000" dirty="0"/>
              <a:t> dog. </a:t>
            </a:r>
            <a:r>
              <a:rPr lang="nl-NL" sz="2000" dirty="0" err="1"/>
              <a:t>What</a:t>
            </a:r>
            <a:r>
              <a:rPr lang="nl-NL" sz="2000" dirty="0"/>
              <a:t> </a:t>
            </a:r>
            <a:r>
              <a:rPr lang="nl-NL" sz="2000" dirty="0" err="1"/>
              <a:t>should</a:t>
            </a:r>
            <a:r>
              <a:rPr lang="nl-NL" sz="2000" dirty="0"/>
              <a:t> </a:t>
            </a:r>
            <a:r>
              <a:rPr lang="nl-NL" sz="2000" dirty="0" err="1"/>
              <a:t>an</a:t>
            </a:r>
            <a:r>
              <a:rPr lang="nl-NL" sz="2000" dirty="0"/>
              <a:t> </a:t>
            </a:r>
            <a:r>
              <a:rPr lang="nl-NL" sz="2000" dirty="0" err="1"/>
              <a:t>unnamed</a:t>
            </a:r>
            <a:r>
              <a:rPr lang="nl-NL" sz="2000" dirty="0"/>
              <a:t> module </a:t>
            </a:r>
            <a:r>
              <a:rPr lang="nl-NL" sz="2000" dirty="0" err="1"/>
              <a:t>referencing</a:t>
            </a:r>
            <a:r>
              <a:rPr lang="nl-NL" sz="2000" dirty="0"/>
              <a:t> </a:t>
            </a:r>
            <a:r>
              <a:rPr lang="nl-NL" sz="2000" dirty="0" err="1"/>
              <a:t>this</a:t>
            </a:r>
            <a:r>
              <a:rPr lang="nl-NL" sz="2000" dirty="0"/>
              <a:t> automatic module </a:t>
            </a:r>
            <a:r>
              <a:rPr lang="nl-NL" sz="2000" dirty="0" err="1"/>
              <a:t>include</a:t>
            </a:r>
            <a:r>
              <a:rPr lang="nl-NL" sz="2000" dirty="0"/>
              <a:t> in </a:t>
            </a:r>
            <a:r>
              <a:rPr lang="nl-NL" sz="2000" dirty="0" err="1"/>
              <a:t>the</a:t>
            </a:r>
            <a:r>
              <a:rPr lang="nl-NL" sz="2000" dirty="0"/>
              <a:t> module‐</a:t>
            </a:r>
            <a:r>
              <a:rPr lang="nl-NL" sz="2000" dirty="0" err="1"/>
              <a:t>info.java</a:t>
            </a:r>
            <a:r>
              <a:rPr lang="nl-NL" sz="2000" dirty="0"/>
              <a:t>?</a:t>
            </a:r>
          </a:p>
          <a:p>
            <a:endParaRPr lang="nl-NL" sz="2000" dirty="0"/>
          </a:p>
          <a:p>
            <a:r>
              <a:rPr lang="nl-NL" sz="2000" dirty="0"/>
              <a:t>1.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cat</a:t>
            </a:r>
            <a:r>
              <a:rPr lang="nl-NL" sz="2000" dirty="0"/>
              <a:t>;</a:t>
            </a:r>
          </a:p>
          <a:p>
            <a:r>
              <a:rPr lang="nl-NL" sz="2000" dirty="0"/>
              <a:t>2.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cat.RC</a:t>
            </a:r>
            <a:r>
              <a:rPr lang="nl-NL" sz="2000" dirty="0"/>
              <a:t>;</a:t>
            </a:r>
          </a:p>
          <a:p>
            <a:r>
              <a:rPr lang="nl-NL" sz="2000" dirty="0"/>
              <a:t>3.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cat</a:t>
            </a:r>
            <a:r>
              <a:rPr lang="nl-NL" sz="2000" dirty="0"/>
              <a:t>‐RC;</a:t>
            </a:r>
          </a:p>
          <a:p>
            <a:r>
              <a:rPr lang="nl-NL" sz="2000" dirty="0"/>
              <a:t>4. </a:t>
            </a:r>
            <a:r>
              <a:rPr lang="nl-NL" sz="2000" dirty="0" err="1"/>
              <a:t>requires</a:t>
            </a:r>
            <a:r>
              <a:rPr lang="nl-NL" sz="2000" dirty="0"/>
              <a:t> dog;</a:t>
            </a:r>
          </a:p>
          <a:p>
            <a:r>
              <a:rPr lang="nl-NL" sz="2000" dirty="0"/>
              <a:t>5. None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above</a:t>
            </a:r>
            <a:endParaRPr lang="nl-NL" sz="20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323077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5 </a:t>
            </a:r>
          </a:p>
        </p:txBody>
      </p:sp>
    </p:spTree>
    <p:extLst>
      <p:ext uri="{BB962C8B-B14F-4D97-AF65-F5344CB8AC3E}">
        <p14:creationId xmlns:p14="http://schemas.microsoft.com/office/powerpoint/2010/main" val="259111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000" dirty="0"/>
          </a:p>
          <a:p>
            <a:r>
              <a:rPr lang="nl-NL" sz="2000" dirty="0"/>
              <a:t>x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323077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411909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000" dirty="0"/>
          </a:p>
          <a:p>
            <a:r>
              <a:rPr lang="nl-NL" sz="2000" dirty="0"/>
              <a:t>x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323077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82801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Recap</a:t>
            </a:r>
            <a:r>
              <a:rPr lang="nl-NL" sz="2800" dirty="0"/>
              <a:t> module-</a:t>
            </a:r>
            <a:r>
              <a:rPr lang="nl-NL" sz="2800" dirty="0" err="1"/>
              <a:t>info.java</a:t>
            </a:r>
            <a:endParaRPr lang="nl-NL" sz="2800" dirty="0"/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must </a:t>
            </a:r>
            <a:r>
              <a:rPr lang="nl-NL" sz="2800" dirty="0" err="1"/>
              <a:t>be</a:t>
            </a:r>
            <a:r>
              <a:rPr lang="nl-NL" sz="2800" dirty="0"/>
              <a:t> in </a:t>
            </a:r>
            <a:r>
              <a:rPr lang="nl-NL" sz="2800" dirty="0" err="1"/>
              <a:t>the</a:t>
            </a:r>
            <a:r>
              <a:rPr lang="nl-NL" sz="2800" dirty="0"/>
              <a:t> root directory of </a:t>
            </a:r>
            <a:r>
              <a:rPr lang="nl-NL" sz="2800" dirty="0" err="1"/>
              <a:t>your</a:t>
            </a:r>
            <a:r>
              <a:rPr lang="nl-NL" sz="2800" dirty="0"/>
              <a:t> module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regular</a:t>
            </a:r>
            <a:r>
              <a:rPr lang="nl-NL" sz="2800" dirty="0"/>
              <a:t> </a:t>
            </a:r>
            <a:r>
              <a:rPr lang="nl-NL" sz="2800" dirty="0" err="1"/>
              <a:t>java</a:t>
            </a:r>
            <a:r>
              <a:rPr lang="nl-NL" sz="2800" dirty="0"/>
              <a:t> classes </a:t>
            </a:r>
            <a:r>
              <a:rPr lang="nl-NL" sz="2800" dirty="0" err="1"/>
              <a:t>should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in packages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the</a:t>
            </a:r>
            <a:r>
              <a:rPr lang="nl-NL" sz="2800" dirty="0"/>
              <a:t> module name </a:t>
            </a:r>
            <a:r>
              <a:rPr lang="nl-NL" sz="2800" dirty="0" err="1"/>
              <a:t>follows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naming</a:t>
            </a:r>
            <a:r>
              <a:rPr lang="nl-NL" sz="2800" dirty="0"/>
              <a:t> </a:t>
            </a:r>
            <a:r>
              <a:rPr lang="nl-NL" sz="2800" dirty="0" err="1"/>
              <a:t>rules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package </a:t>
            </a:r>
            <a:r>
              <a:rPr lang="nl-NL" sz="2800" dirty="0" err="1"/>
              <a:t>names</a:t>
            </a:r>
            <a:r>
              <a:rPr lang="nl-NL" sz="2800" dirty="0"/>
              <a:t> (like no </a:t>
            </a:r>
            <a:r>
              <a:rPr lang="nl-NL" sz="2800" dirty="0" err="1"/>
              <a:t>dashes</a:t>
            </a:r>
            <a:r>
              <a:rPr lang="nl-NL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7178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</a:rPr>
              <a:t>Java Modules General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Very</a:t>
            </a:r>
            <a:r>
              <a:rPr lang="nl-NL" sz="2800" dirty="0"/>
              <a:t> </a:t>
            </a:r>
            <a:r>
              <a:rPr lang="nl-NL" sz="2800" dirty="0" err="1"/>
              <a:t>interesting</a:t>
            </a:r>
            <a:r>
              <a:rPr lang="nl-NL" sz="2800" dirty="0"/>
              <a:t> </a:t>
            </a:r>
            <a:r>
              <a:rPr lang="nl-NL" sz="2800" dirty="0" err="1"/>
              <a:t>read</a:t>
            </a:r>
            <a:r>
              <a:rPr lang="nl-NL" sz="2800" dirty="0"/>
              <a:t> (</a:t>
            </a:r>
            <a:r>
              <a:rPr lang="nl-NL" sz="2800" dirty="0" err="1"/>
              <a:t>you’ll</a:t>
            </a:r>
            <a:r>
              <a:rPr lang="nl-NL" sz="2800" dirty="0"/>
              <a:t> </a:t>
            </a:r>
            <a:r>
              <a:rPr lang="nl-NL" sz="2800" dirty="0" err="1"/>
              <a:t>learn</a:t>
            </a:r>
            <a:r>
              <a:rPr lang="nl-NL" sz="2800" dirty="0"/>
              <a:t> a lot more </a:t>
            </a:r>
            <a:r>
              <a:rPr lang="nl-NL" sz="2800" dirty="0" err="1"/>
              <a:t>about</a:t>
            </a:r>
            <a:r>
              <a:rPr lang="nl-NL" sz="2800" dirty="0"/>
              <a:t> modules </a:t>
            </a:r>
            <a:r>
              <a:rPr lang="nl-NL" sz="2800" dirty="0" err="1"/>
              <a:t>than</a:t>
            </a:r>
            <a:r>
              <a:rPr lang="nl-NL" sz="2800" dirty="0"/>
              <a:t>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this</a:t>
            </a:r>
            <a:r>
              <a:rPr lang="nl-NL" sz="2800" dirty="0"/>
              <a:t> OCP </a:t>
            </a:r>
            <a:r>
              <a:rPr lang="nl-NL" sz="2800" dirty="0" err="1"/>
              <a:t>exam</a:t>
            </a:r>
            <a:r>
              <a:rPr lang="nl-NL" sz="2800" dirty="0"/>
              <a:t>):</a:t>
            </a:r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Java 9 </a:t>
            </a:r>
            <a:r>
              <a:rPr lang="nl-NL" sz="2800" dirty="0" err="1"/>
              <a:t>Modularity</a:t>
            </a:r>
            <a:r>
              <a:rPr lang="nl-NL" sz="2800" dirty="0"/>
              <a:t>, </a:t>
            </a:r>
            <a:r>
              <a:rPr lang="nl-NL" sz="2800" dirty="0" err="1"/>
              <a:t>O’Reilly</a:t>
            </a:r>
            <a:r>
              <a:rPr lang="nl-NL" sz="2800" dirty="0"/>
              <a:t>, </a:t>
            </a:r>
            <a:r>
              <a:rPr lang="nl-NL" sz="2800" dirty="0" err="1"/>
              <a:t>by</a:t>
            </a:r>
            <a:r>
              <a:rPr lang="nl-NL" sz="2800" dirty="0"/>
              <a:t> Sander Mak </a:t>
            </a:r>
            <a:r>
              <a:rPr lang="nl-NL" sz="2800" dirty="0" err="1"/>
              <a:t>and</a:t>
            </a:r>
            <a:r>
              <a:rPr lang="nl-NL" sz="2800" dirty="0"/>
              <a:t> Paul Bakker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BFDD15E-C475-DB4D-A2E4-886799657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193" y="3265382"/>
            <a:ext cx="2143613" cy="279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35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304" y="44624"/>
            <a:ext cx="11883392" cy="591489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</a:rPr>
              <a:t>Done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0" name="AutoShape 7" descr="Afbeeldingsresultaat voor jir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21" name="AutoShape 16" descr="Afbeeldingsresultaat voor splunk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22" name="AutoShape 18" descr="Afbeeldingsresultaat voor splunk 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AutoShape 2" descr="Afbeeldingsresultaat voor compuwar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AutoShape 4" descr="Afbeeldingsresultaat voor compuware"/>
          <p:cNvSpPr>
            <a:spLocks noChangeAspect="1" noChangeArrowheads="1"/>
          </p:cNvSpPr>
          <p:nvPr/>
        </p:nvSpPr>
        <p:spPr bwMode="auto">
          <a:xfrm>
            <a:off x="765175" y="82517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A0822-706F-4E78-8DCB-B314DD8EB06E}"/>
              </a:ext>
            </a:extLst>
          </p:cNvPr>
          <p:cNvSpPr txBox="1"/>
          <p:nvPr/>
        </p:nvSpPr>
        <p:spPr>
          <a:xfrm>
            <a:off x="765175" y="2657026"/>
            <a:ext cx="10207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 err="1"/>
              <a:t>Questions</a:t>
            </a:r>
            <a:r>
              <a:rPr lang="nl-NL" sz="2800" b="1" dirty="0"/>
              <a:t>?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96782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590782" y="1520785"/>
            <a:ext cx="90104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Recap</a:t>
            </a:r>
            <a:r>
              <a:rPr lang="nl-NL" sz="2800" dirty="0"/>
              <a:t> </a:t>
            </a:r>
            <a:r>
              <a:rPr lang="nl-NL" sz="2800" dirty="0" err="1"/>
              <a:t>keywords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module-info file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exports &lt;package name&gt;: </a:t>
            </a:r>
            <a:r>
              <a:rPr lang="nl-NL" sz="2800" dirty="0" err="1"/>
              <a:t>exposes</a:t>
            </a:r>
            <a:r>
              <a:rPr lang="nl-NL" sz="2800" dirty="0"/>
              <a:t> a </a:t>
            </a:r>
            <a:r>
              <a:rPr lang="nl-NL" sz="2800" i="1" dirty="0"/>
              <a:t>package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other</a:t>
            </a:r>
            <a:r>
              <a:rPr lang="nl-NL" sz="2800" dirty="0"/>
              <a:t> modules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exports &lt;package name&gt; </a:t>
            </a:r>
            <a:r>
              <a:rPr lang="nl-NL" sz="2800" dirty="0" err="1"/>
              <a:t>to</a:t>
            </a:r>
            <a:r>
              <a:rPr lang="nl-NL" sz="2800" dirty="0"/>
              <a:t> &lt;module&gt;: </a:t>
            </a:r>
            <a:r>
              <a:rPr lang="nl-NL" sz="2800" dirty="0" err="1"/>
              <a:t>exposes</a:t>
            </a:r>
            <a:r>
              <a:rPr lang="nl-NL" sz="2800" dirty="0"/>
              <a:t> a </a:t>
            </a:r>
            <a:r>
              <a:rPr lang="nl-NL" sz="2800" i="1" dirty="0"/>
              <a:t>package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a </a:t>
            </a:r>
            <a:r>
              <a:rPr lang="nl-NL" sz="2800" dirty="0" err="1"/>
              <a:t>specific</a:t>
            </a:r>
            <a:r>
              <a:rPr lang="nl-NL" sz="2800" dirty="0"/>
              <a:t> module </a:t>
            </a:r>
            <a:r>
              <a:rPr lang="nl-NL" sz="2800" dirty="0" err="1"/>
              <a:t>only</a:t>
            </a:r>
            <a:r>
              <a:rPr lang="nl-NL" sz="2800" dirty="0"/>
              <a:t> 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requires</a:t>
            </a:r>
            <a:r>
              <a:rPr lang="nl-NL" sz="2800" dirty="0"/>
              <a:t> [</a:t>
            </a:r>
            <a:r>
              <a:rPr lang="nl-NL" sz="2800" dirty="0" err="1"/>
              <a:t>transitive</a:t>
            </a:r>
            <a:r>
              <a:rPr lang="nl-NL" sz="2800" dirty="0"/>
              <a:t>] &lt;module name&gt;: </a:t>
            </a:r>
            <a:r>
              <a:rPr lang="nl-NL" sz="2800" dirty="0" err="1"/>
              <a:t>adds</a:t>
            </a:r>
            <a:r>
              <a:rPr lang="nl-NL" sz="2800" dirty="0"/>
              <a:t> a </a:t>
            </a:r>
            <a:r>
              <a:rPr lang="nl-NL" sz="2800" dirty="0" err="1"/>
              <a:t>dependency</a:t>
            </a:r>
            <a:r>
              <a:rPr lang="nl-NL" sz="2800" dirty="0"/>
              <a:t> </a:t>
            </a:r>
            <a:r>
              <a:rPr lang="nl-NL" sz="2800" dirty="0" err="1"/>
              <a:t>upon</a:t>
            </a:r>
            <a:r>
              <a:rPr lang="nl-NL" sz="2800" dirty="0"/>
              <a:t> </a:t>
            </a:r>
            <a:r>
              <a:rPr lang="nl-NL" sz="2800" dirty="0" err="1"/>
              <a:t>another</a:t>
            </a:r>
            <a:r>
              <a:rPr lang="nl-NL" sz="2800" dirty="0"/>
              <a:t> </a:t>
            </a:r>
            <a:r>
              <a:rPr lang="nl-NL" sz="2800" i="1" dirty="0"/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2592790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590782" y="1335004"/>
            <a:ext cx="901043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Recap</a:t>
            </a:r>
            <a:r>
              <a:rPr lang="nl-NL" sz="2800" dirty="0"/>
              <a:t> </a:t>
            </a:r>
            <a:r>
              <a:rPr lang="nl-NL" sz="2800" dirty="0" err="1"/>
              <a:t>keywords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module-info file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provides</a:t>
            </a:r>
            <a:r>
              <a:rPr lang="nl-NL" sz="2800" dirty="0"/>
              <a:t> &lt;interface&gt; </a:t>
            </a:r>
            <a:r>
              <a:rPr lang="nl-NL" sz="2800" dirty="0" err="1"/>
              <a:t>with</a:t>
            </a:r>
            <a:r>
              <a:rPr lang="nl-NL" sz="2800" dirty="0"/>
              <a:t> &lt;</a:t>
            </a:r>
            <a:r>
              <a:rPr lang="nl-NL" sz="2800" dirty="0" err="1"/>
              <a:t>implementation</a:t>
            </a:r>
            <a:r>
              <a:rPr lang="nl-NL" sz="2800" dirty="0"/>
              <a:t>&gt; : </a:t>
            </a:r>
            <a:r>
              <a:rPr lang="nl-NL" sz="2800" dirty="0" err="1"/>
              <a:t>specifies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a class </a:t>
            </a:r>
            <a:r>
              <a:rPr lang="nl-NL" sz="2800" dirty="0" err="1"/>
              <a:t>provides</a:t>
            </a:r>
            <a:r>
              <a:rPr lang="nl-NL" sz="2800" dirty="0"/>
              <a:t>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implementation</a:t>
            </a:r>
            <a:r>
              <a:rPr lang="nl-NL" sz="2800" dirty="0"/>
              <a:t> of a service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uses</a:t>
            </a:r>
            <a:r>
              <a:rPr lang="nl-NL" sz="2800" dirty="0"/>
              <a:t> &lt;interface&gt;: </a:t>
            </a:r>
            <a:r>
              <a:rPr lang="nl-NL" sz="2800" dirty="0" err="1"/>
              <a:t>specifies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a module is </a:t>
            </a:r>
            <a:r>
              <a:rPr lang="nl-NL" sz="2800" dirty="0" err="1"/>
              <a:t>relying</a:t>
            </a:r>
            <a:r>
              <a:rPr lang="nl-NL" sz="2800" dirty="0"/>
              <a:t> on a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opens</a:t>
            </a:r>
            <a:r>
              <a:rPr lang="nl-NL" sz="2800" dirty="0"/>
              <a:t> : </a:t>
            </a:r>
            <a:r>
              <a:rPr lang="nl-NL" sz="2800" dirty="0" err="1"/>
              <a:t>opens</a:t>
            </a:r>
            <a:r>
              <a:rPr lang="nl-NL" sz="2800" dirty="0"/>
              <a:t> a package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reflection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2000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590782" y="1335004"/>
            <a:ext cx="90104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Recap</a:t>
            </a:r>
            <a:r>
              <a:rPr lang="nl-NL" sz="2800" dirty="0"/>
              <a:t> </a:t>
            </a:r>
            <a:r>
              <a:rPr lang="nl-NL" sz="2800" dirty="0" err="1"/>
              <a:t>other</a:t>
            </a:r>
            <a:r>
              <a:rPr lang="nl-NL" sz="2800" dirty="0"/>
              <a:t> stuff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remember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learn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command</a:t>
            </a:r>
            <a:r>
              <a:rPr lang="nl-NL" sz="2800" dirty="0"/>
              <a:t> line tools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their</a:t>
            </a:r>
            <a:r>
              <a:rPr lang="nl-NL" sz="2800" dirty="0"/>
              <a:t> </a:t>
            </a:r>
            <a:r>
              <a:rPr lang="nl-NL" sz="2800" dirty="0" err="1"/>
              <a:t>arguments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0940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Module Types</a:t>
            </a:r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Named</a:t>
            </a:r>
            <a:r>
              <a:rPr lang="nl-NL" sz="2800" dirty="0"/>
              <a:t> module : a (proper) </a:t>
            </a:r>
            <a:r>
              <a:rPr lang="nl-NL" sz="2800" dirty="0" err="1"/>
              <a:t>java</a:t>
            </a:r>
            <a:r>
              <a:rPr lang="nl-NL" sz="2800" dirty="0"/>
              <a:t>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Automatic module : a </a:t>
            </a:r>
            <a:r>
              <a:rPr lang="nl-NL" sz="2800" dirty="0" err="1"/>
              <a:t>regular</a:t>
            </a:r>
            <a:r>
              <a:rPr lang="nl-NL" sz="2800" dirty="0"/>
              <a:t> </a:t>
            </a:r>
            <a:r>
              <a:rPr lang="nl-NL" sz="2800" dirty="0" err="1"/>
              <a:t>jar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Unnamed</a:t>
            </a:r>
            <a:r>
              <a:rPr lang="nl-NL" sz="2800" dirty="0"/>
              <a:t> module : a </a:t>
            </a:r>
            <a:r>
              <a:rPr lang="nl-NL" sz="2800" dirty="0" err="1"/>
              <a:t>regular</a:t>
            </a:r>
            <a:r>
              <a:rPr lang="nl-NL" sz="2800" dirty="0"/>
              <a:t> </a:t>
            </a:r>
            <a:r>
              <a:rPr lang="nl-NL" sz="2800" dirty="0" err="1"/>
              <a:t>jar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class </a:t>
            </a:r>
            <a:r>
              <a:rPr lang="nl-NL" sz="2800" dirty="0" err="1"/>
              <a:t>path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455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Named</a:t>
            </a:r>
            <a:r>
              <a:rPr lang="nl-NL" sz="2800" dirty="0"/>
              <a:t> module</a:t>
            </a:r>
          </a:p>
          <a:p>
            <a:endParaRPr lang="nl-NL" sz="2800" dirty="0"/>
          </a:p>
          <a:p>
            <a:r>
              <a:rPr lang="nl-NL" sz="2800" dirty="0"/>
              <a:t>A (proper) </a:t>
            </a:r>
            <a:r>
              <a:rPr lang="nl-NL" sz="2800" dirty="0" err="1"/>
              <a:t>java</a:t>
            </a:r>
            <a:r>
              <a:rPr lang="nl-NL" sz="2800" dirty="0"/>
              <a:t> module, </a:t>
            </a:r>
            <a:r>
              <a:rPr lang="nl-NL" sz="2800" dirty="0" err="1"/>
              <a:t>with</a:t>
            </a:r>
            <a:r>
              <a:rPr lang="nl-NL" sz="2800" dirty="0"/>
              <a:t> module-info file </a:t>
            </a:r>
            <a:r>
              <a:rPr lang="nl-NL" sz="2800" dirty="0" err="1"/>
              <a:t>deployed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r>
              <a:rPr lang="nl-NL" sz="2800" dirty="0"/>
              <a:t>.</a:t>
            </a:r>
          </a:p>
          <a:p>
            <a:endParaRPr lang="nl-NL" sz="2800" dirty="0"/>
          </a:p>
          <a:p>
            <a:r>
              <a:rPr lang="nl-NL" sz="2800" dirty="0"/>
              <a:t>Module name is in </a:t>
            </a:r>
            <a:r>
              <a:rPr lang="nl-NL" sz="2800" dirty="0" err="1"/>
              <a:t>the</a:t>
            </a:r>
            <a:r>
              <a:rPr lang="nl-NL" sz="2800" dirty="0"/>
              <a:t> module-info file.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40543765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heme/theme1.xml><?xml version="1.0" encoding="utf-8"?>
<a:theme xmlns:a="http://schemas.openxmlformats.org/drawingml/2006/main" name="1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9_PRINT Presentatie">
  <a:themeElements>
    <a:clrScheme name="ABN AMRO">
      <a:dk1>
        <a:sysClr val="windowText" lastClr="000000"/>
      </a:dk1>
      <a:lt1>
        <a:sysClr val="window" lastClr="FFFFFF"/>
      </a:lt1>
      <a:dk2>
        <a:srgbClr val="BBBEC3"/>
      </a:dk2>
      <a:lt2>
        <a:srgbClr val="54646C"/>
      </a:lt2>
      <a:accent1>
        <a:srgbClr val="005E5D"/>
      </a:accent1>
      <a:accent2>
        <a:srgbClr val="009286"/>
      </a:accent2>
      <a:accent3>
        <a:srgbClr val="55CBB7"/>
      </a:accent3>
      <a:accent4>
        <a:srgbClr val="006480"/>
      </a:accent4>
      <a:accent5>
        <a:srgbClr val="43ACC5"/>
      </a:accent5>
      <a:accent6>
        <a:srgbClr val="94C23C"/>
      </a:accent6>
      <a:hlink>
        <a:srgbClr val="004C4C"/>
      </a:hlink>
      <a:folHlink>
        <a:srgbClr val="009286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0000" tIns="54000" rIns="54000" bIns="72000" rtlCol="0">
        <a:spAutoFit/>
      </a:bodyPr>
      <a:lstStyle>
        <a:defPPr marL="273050" indent="-273050">
          <a:defRPr sz="1400" dirty="0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JW slide master">
  <a:themeElements>
    <a:clrScheme name="JW">
      <a:dk1>
        <a:srgbClr val="54575A"/>
      </a:dk1>
      <a:lt1>
        <a:srgbClr val="FFFFFF"/>
      </a:lt1>
      <a:dk2>
        <a:srgbClr val="006197"/>
      </a:dk2>
      <a:lt2>
        <a:srgbClr val="EEECE1"/>
      </a:lt2>
      <a:accent1>
        <a:srgbClr val="00ADBC"/>
      </a:accent1>
      <a:accent2>
        <a:srgbClr val="C36D16"/>
      </a:accent2>
      <a:accent3>
        <a:srgbClr val="CB3725"/>
      </a:accent3>
      <a:accent4>
        <a:srgbClr val="008D96"/>
      </a:accent4>
      <a:accent5>
        <a:srgbClr val="2C9A42"/>
      </a:accent5>
      <a:accent6>
        <a:srgbClr val="54575A"/>
      </a:accent6>
      <a:hlink>
        <a:srgbClr val="006197"/>
      </a:hlink>
      <a:folHlink>
        <a:srgbClr val="00ADBC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enkins_World_4x3" id="{E5B1196E-51F2-D84C-9DC6-0F1AE4F309D5}" vid="{1923CFBD-7FE2-B546-A682-72FD9131EDD4}"/>
    </a:ext>
  </a:extLst>
</a:theme>
</file>

<file path=ppt/theme/theme7.xml><?xml version="1.0" encoding="utf-8"?>
<a:theme xmlns:a="http://schemas.openxmlformats.org/drawingml/2006/main" name="PRINT Presentatie">
  <a:themeElements>
    <a:clrScheme name="ABN AMRO">
      <a:dk1>
        <a:sysClr val="windowText" lastClr="000000"/>
      </a:dk1>
      <a:lt1>
        <a:sysClr val="window" lastClr="FFFFFF"/>
      </a:lt1>
      <a:dk2>
        <a:srgbClr val="BBBEC3"/>
      </a:dk2>
      <a:lt2>
        <a:srgbClr val="54646C"/>
      </a:lt2>
      <a:accent1>
        <a:srgbClr val="005E5D"/>
      </a:accent1>
      <a:accent2>
        <a:srgbClr val="009286"/>
      </a:accent2>
      <a:accent3>
        <a:srgbClr val="55CBB7"/>
      </a:accent3>
      <a:accent4>
        <a:srgbClr val="006480"/>
      </a:accent4>
      <a:accent5>
        <a:srgbClr val="43ACC5"/>
      </a:accent5>
      <a:accent6>
        <a:srgbClr val="94C23C"/>
      </a:accent6>
      <a:hlink>
        <a:srgbClr val="004C4C"/>
      </a:hlink>
      <a:folHlink>
        <a:srgbClr val="009286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0000" tIns="54000" rIns="54000" bIns="72000" rtlCol="0">
        <a:spAutoFit/>
      </a:bodyPr>
      <a:lstStyle>
        <a:defPPr marL="273050" indent="-273050">
          <a:defRPr sz="1400" dirty="0" smtClean="0"/>
        </a:defPPr>
      </a:lstStyle>
    </a:txDef>
  </a:objectDefaults>
  <a:extraClrSchemeLst/>
</a:theme>
</file>

<file path=ppt/theme/theme8.xml><?xml version="1.0" encoding="utf-8"?>
<a:theme xmlns:a="http://schemas.openxmlformats.org/drawingml/2006/main" name="5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CE90CC029DF743A23AA93431F11BB6" ma:contentTypeVersion="12" ma:contentTypeDescription="Een nieuw document maken." ma:contentTypeScope="" ma:versionID="8fa0794a056f0cc3df737ab5538b7f4b">
  <xsd:schema xmlns:xsd="http://www.w3.org/2001/XMLSchema" xmlns:xs="http://www.w3.org/2001/XMLSchema" xmlns:p="http://schemas.microsoft.com/office/2006/metadata/properties" xmlns:ns3="d906ccab-ff92-40b5-b7c8-85f605dcbf14" xmlns:ns4="e8ab2ce3-aeab-49da-967e-3a672bb3bc9d" targetNamespace="http://schemas.microsoft.com/office/2006/metadata/properties" ma:root="true" ma:fieldsID="0174ad4d513484ca4b87b31f8e8e143d" ns3:_="" ns4:_="">
    <xsd:import namespace="d906ccab-ff92-40b5-b7c8-85f605dcbf14"/>
    <xsd:import namespace="e8ab2ce3-aeab-49da-967e-3a672bb3bc9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06ccab-ff92-40b5-b7c8-85f605dcbf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ab2ce3-aeab-49da-967e-3a672bb3bc9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D26BBA-8E60-4B6E-8996-5A52FAED16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B5FF099-9AE5-4C0D-B731-8526272240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06ccab-ff92-40b5-b7c8-85f605dcbf14"/>
    <ds:schemaRef ds:uri="e8ab2ce3-aeab-49da-967e-3a672bb3bc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42A1F2-BEC6-4AB6-B2DE-2E1F64B026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0826_R2a_CloudBees_PPT_wide_kd (1)</Template>
  <TotalTime>2876</TotalTime>
  <Words>3146</Words>
  <Application>Microsoft Macintosh PowerPoint</Application>
  <PresentationFormat>Breedbeeld</PresentationFormat>
  <Paragraphs>451</Paragraphs>
  <Slides>41</Slides>
  <Notes>34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12</vt:i4>
      </vt:variant>
      <vt:variant>
        <vt:lpstr>Thema</vt:lpstr>
      </vt:variant>
      <vt:variant>
        <vt:i4>8</vt:i4>
      </vt:variant>
      <vt:variant>
        <vt:lpstr>Diatitels</vt:lpstr>
      </vt:variant>
      <vt:variant>
        <vt:i4>41</vt:i4>
      </vt:variant>
    </vt:vector>
  </HeadingPairs>
  <TitlesOfParts>
    <vt:vector size="61" baseType="lpstr">
      <vt:lpstr>.HelveticaNeueDeskInterface-Regular</vt:lpstr>
      <vt:lpstr>Arial</vt:lpstr>
      <vt:lpstr>Calibri</vt:lpstr>
      <vt:lpstr>Circular Pro Bold</vt:lpstr>
      <vt:lpstr>Courier New</vt:lpstr>
      <vt:lpstr>Helvetica Light</vt:lpstr>
      <vt:lpstr>Kristen ITC</vt:lpstr>
      <vt:lpstr>Segoe UI Semibold</vt:lpstr>
      <vt:lpstr>Times New Roman</vt:lpstr>
      <vt:lpstr>Trebuchet MS</vt:lpstr>
      <vt:lpstr>Univers 45 Light</vt:lpstr>
      <vt:lpstr>Wingdings 3</vt:lpstr>
      <vt:lpstr>1_Change Mangement Consultancy widescreen</vt:lpstr>
      <vt:lpstr>2_Change Mangement Consultancy widescreen</vt:lpstr>
      <vt:lpstr>4_Change Mangement Consultancy widescreen</vt:lpstr>
      <vt:lpstr>6_Change Mangement Consultancy widescreen</vt:lpstr>
      <vt:lpstr>9_PRINT Presentatie</vt:lpstr>
      <vt:lpstr>JW slide master</vt:lpstr>
      <vt:lpstr>PRINT Presentatie</vt:lpstr>
      <vt:lpstr>5_Change Mangement Consultancy widescreen</vt:lpstr>
      <vt:lpstr>OCP Chapter 17 </vt:lpstr>
      <vt:lpstr>Introduction</vt:lpstr>
      <vt:lpstr>OCP CH11 Modules</vt:lpstr>
      <vt:lpstr>OCP CH11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Java Modules General</vt:lpstr>
      <vt:lpstr>Done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OCP CH 11</dc:title>
  <dc:subject/>
  <dc:creator>Roger Janssen</dc:creator>
  <cp:keywords/>
  <dc:description/>
  <cp:lastModifiedBy>Roger Janssen</cp:lastModifiedBy>
  <cp:revision>97</cp:revision>
  <cp:lastPrinted>2020-03-03T11:37:57Z</cp:lastPrinted>
  <dcterms:created xsi:type="dcterms:W3CDTF">2016-08-26T22:19:40Z</dcterms:created>
  <dcterms:modified xsi:type="dcterms:W3CDTF">2021-11-12T10:12:08Z</dcterms:modified>
  <cp:category/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8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  <property fmtid="{D5CDD505-2E9C-101B-9397-08002B2CF9AE}" pid="12" name="ContentTypeId">
    <vt:lpwstr>0x0101000ACE90CC029DF743A23AA93431F11BB6</vt:lpwstr>
  </property>
  <property fmtid="{D5CDD505-2E9C-101B-9397-08002B2CF9AE}" pid="13" name="MSIP_Label_42ffcf47-be15-40bf-818d-0da39af9f75a_Enabled">
    <vt:lpwstr>true</vt:lpwstr>
  </property>
  <property fmtid="{D5CDD505-2E9C-101B-9397-08002B2CF9AE}" pid="14" name="MSIP_Label_42ffcf47-be15-40bf-818d-0da39af9f75a_SetDate">
    <vt:lpwstr>2021-08-11T07:21:47Z</vt:lpwstr>
  </property>
  <property fmtid="{D5CDD505-2E9C-101B-9397-08002B2CF9AE}" pid="15" name="MSIP_Label_42ffcf47-be15-40bf-818d-0da39af9f75a_Method">
    <vt:lpwstr>Privileged</vt:lpwstr>
  </property>
  <property fmtid="{D5CDD505-2E9C-101B-9397-08002B2CF9AE}" pid="16" name="MSIP_Label_42ffcf47-be15-40bf-818d-0da39af9f75a_Name">
    <vt:lpwstr>42ffcf47-be15-40bf-818d-0da39af9f75a</vt:lpwstr>
  </property>
  <property fmtid="{D5CDD505-2E9C-101B-9397-08002B2CF9AE}" pid="17" name="MSIP_Label_42ffcf47-be15-40bf-818d-0da39af9f75a_SiteId">
    <vt:lpwstr>3a15904d-3fd9-4256-a753-beb05cdf0c6d</vt:lpwstr>
  </property>
  <property fmtid="{D5CDD505-2E9C-101B-9397-08002B2CF9AE}" pid="18" name="MSIP_Label_42ffcf47-be15-40bf-818d-0da39af9f75a_ActionId">
    <vt:lpwstr>693c61da-e241-43de-9c00-dcf6e2b63a10</vt:lpwstr>
  </property>
  <property fmtid="{D5CDD505-2E9C-101B-9397-08002B2CF9AE}" pid="19" name="MSIP_Label_42ffcf47-be15-40bf-818d-0da39af9f75a_ContentBits">
    <vt:lpwstr>0</vt:lpwstr>
  </property>
</Properties>
</file>